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4" r:id="rId1"/>
  </p:sldMasterIdLst>
  <p:notesMasterIdLst>
    <p:notesMasterId r:id="rId11"/>
  </p:notesMasterIdLst>
  <p:handoutMasterIdLst>
    <p:handoutMasterId r:id="rId12"/>
  </p:handoutMasterIdLst>
  <p:sldIdLst>
    <p:sldId id="256" r:id="rId2"/>
    <p:sldId id="257" r:id="rId3"/>
    <p:sldId id="258" r:id="rId4"/>
    <p:sldId id="259" r:id="rId5"/>
    <p:sldId id="261" r:id="rId6"/>
    <p:sldId id="262" r:id="rId7"/>
    <p:sldId id="260" r:id="rId8"/>
    <p:sldId id="263" r:id="rId9"/>
    <p:sldId id="264" r:id="rId10"/>
  </p:sldIdLst>
  <p:sldSz cx="12192000" cy="16256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1869BE27-8C77-49D2-A68B-8AB57F19709A}">
          <p14:sldIdLst>
            <p14:sldId id="256"/>
            <p14:sldId id="257"/>
            <p14:sldId id="258"/>
            <p14:sldId id="259"/>
            <p14:sldId id="261"/>
            <p14:sldId id="262"/>
          </p14:sldIdLst>
        </p14:section>
        <p14:section name="タイトルなしのセクション" id="{1E8FD593-E989-4F09-BBF3-62D42A50C893}">
          <p14:sldIdLst>
            <p14:sldId id="260"/>
            <p14:sldId id="263"/>
            <p14:sldId id="264"/>
          </p14:sldIdLst>
        </p14:section>
        <p14:section name="タイトルなしのセクション" id="{BB14DF38-4068-40E7-BAFF-811031BBF94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36" d="100"/>
          <a:sy n="36" d="100"/>
        </p:scale>
        <p:origin x="24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0785142534917079"/>
          <c:y val="1.4859757486751999E-2"/>
        </c:manualLayout>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ja-JP"/>
        </a:p>
      </c:txPr>
    </c:title>
    <c:autoTitleDeleted val="0"/>
    <c:plotArea>
      <c:layout>
        <c:manualLayout>
          <c:layoutTarget val="inner"/>
          <c:xMode val="edge"/>
          <c:yMode val="edge"/>
          <c:x val="0.26778310288711271"/>
          <c:y val="0.15124504097267166"/>
          <c:w val="0.49726888627795324"/>
          <c:h val="0.6893967040404102"/>
        </c:manualLayout>
      </c:layout>
      <c:pieChart>
        <c:varyColors val="1"/>
        <c:ser>
          <c:idx val="0"/>
          <c:order val="0"/>
          <c:tx>
            <c:strRef>
              <c:f>Sheet1!$B$1</c:f>
              <c:strCache>
                <c:ptCount val="1"/>
                <c:pt idx="0">
                  <c:v>相談者年齢</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A16D-46EE-B818-9C9580F1FD9D}"/>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A16D-46EE-B818-9C9580F1FD9D}"/>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A16D-46EE-B818-9C9580F1FD9D}"/>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A16D-46EE-B818-9C9580F1FD9D}"/>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A16D-46EE-B818-9C9580F1FD9D}"/>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A16D-46EE-B818-9C9580F1FD9D}"/>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A16D-46EE-B818-9C9580F1FD9D}"/>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A16D-46EE-B818-9C9580F1FD9D}"/>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A16D-46EE-B818-9C9580F1FD9D}"/>
              </c:ext>
            </c:extLst>
          </c:dPt>
          <c:dPt>
            <c:idx val="9"/>
            <c:bubble3D val="0"/>
            <c:spPr>
              <a:pattFill prst="ltUpDiag">
                <a:fgClr>
                  <a:schemeClr val="accent4">
                    <a:lumMod val="60000"/>
                  </a:schemeClr>
                </a:fgClr>
                <a:bgClr>
                  <a:schemeClr val="accent4">
                    <a:lumMod val="60000"/>
                    <a:lumMod val="20000"/>
                    <a:lumOff val="80000"/>
                  </a:schemeClr>
                </a:bgClr>
              </a:pattFill>
              <a:ln w="19050">
                <a:solidFill>
                  <a:schemeClr val="lt1"/>
                </a:solidFill>
              </a:ln>
              <a:effectLst>
                <a:innerShdw blurRad="114300">
                  <a:schemeClr val="accent4">
                    <a:lumMod val="60000"/>
                  </a:schemeClr>
                </a:innerShdw>
              </a:effectLst>
            </c:spPr>
            <c:extLst>
              <c:ext xmlns:c16="http://schemas.microsoft.com/office/drawing/2014/chart" uri="{C3380CC4-5D6E-409C-BE32-E72D297353CC}">
                <c16:uniqueId val="{00000013-E15B-401B-A973-F7F8B87FC8F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Sheet1!$A$2:$A$11</c:f>
              <c:strCache>
                <c:ptCount val="10"/>
                <c:pt idx="0">
                  <c:v>１０歳代</c:v>
                </c:pt>
                <c:pt idx="1">
                  <c:v>２０歳代</c:v>
                </c:pt>
                <c:pt idx="2">
                  <c:v>３０歳代</c:v>
                </c:pt>
                <c:pt idx="3">
                  <c:v>４０歳代</c:v>
                </c:pt>
                <c:pt idx="4">
                  <c:v>５０歳代</c:v>
                </c:pt>
                <c:pt idx="5">
                  <c:v>６０歳代</c:v>
                </c:pt>
                <c:pt idx="6">
                  <c:v>７０歳代</c:v>
                </c:pt>
                <c:pt idx="7">
                  <c:v>８０歳代</c:v>
                </c:pt>
                <c:pt idx="8">
                  <c:v>９０歳代 </c:v>
                </c:pt>
                <c:pt idx="9">
                  <c:v>無回答</c:v>
                </c:pt>
              </c:strCache>
            </c:strRef>
          </c:cat>
          <c:val>
            <c:numRef>
              <c:f>Sheet1!$B$2:$B$11</c:f>
              <c:numCache>
                <c:formatCode>General</c:formatCode>
                <c:ptCount val="10"/>
                <c:pt idx="0">
                  <c:v>1</c:v>
                </c:pt>
                <c:pt idx="1">
                  <c:v>7</c:v>
                </c:pt>
                <c:pt idx="2">
                  <c:v>8</c:v>
                </c:pt>
                <c:pt idx="3">
                  <c:v>8</c:v>
                </c:pt>
                <c:pt idx="4">
                  <c:v>17</c:v>
                </c:pt>
                <c:pt idx="5">
                  <c:v>18</c:v>
                </c:pt>
                <c:pt idx="6">
                  <c:v>17</c:v>
                </c:pt>
                <c:pt idx="7">
                  <c:v>6</c:v>
                </c:pt>
                <c:pt idx="8">
                  <c:v>1</c:v>
                </c:pt>
                <c:pt idx="9">
                  <c:v>61</c:v>
                </c:pt>
              </c:numCache>
            </c:numRef>
          </c:val>
          <c:extLst>
            <c:ext xmlns:c16="http://schemas.microsoft.com/office/drawing/2014/chart" uri="{C3380CC4-5D6E-409C-BE32-E72D297353CC}">
              <c16:uniqueId val="{00000000-9C37-462E-93B8-AE1D69D7D402}"/>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76094271401139424"/>
          <c:y val="0.17261304907347153"/>
          <c:w val="0.23309030547338125"/>
          <c:h val="0.602976865747857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9196767164001874"/>
          <c:y val="1.2967856258154688E-2"/>
        </c:manualLayout>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ja-JP"/>
        </a:p>
      </c:txPr>
    </c:title>
    <c:autoTitleDeleted val="0"/>
    <c:plotArea>
      <c:layout/>
      <c:pieChart>
        <c:varyColors val="1"/>
        <c:ser>
          <c:idx val="0"/>
          <c:order val="0"/>
          <c:tx>
            <c:strRef>
              <c:f>Sheet1!$B$1</c:f>
              <c:strCache>
                <c:ptCount val="1"/>
                <c:pt idx="0">
                  <c:v>契約者年齢</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5391-4133-AB06-AACA98F8499F}"/>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5391-4133-AB06-AACA98F8499F}"/>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5391-4133-AB06-AACA98F8499F}"/>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5391-4133-AB06-AACA98F8499F}"/>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5391-4133-AB06-AACA98F8499F}"/>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5391-4133-AB06-AACA98F8499F}"/>
              </c:ext>
            </c:extLst>
          </c:dPt>
          <c:dPt>
            <c:idx val="6"/>
            <c:bubble3D val="0"/>
            <c:spPr>
              <a:pattFill prst="ltUpDiag">
                <a:fgClr>
                  <a:schemeClr val="accent1">
                    <a:lumMod val="60000"/>
                  </a:schemeClr>
                </a:fgClr>
                <a:bgClr>
                  <a:schemeClr val="accent1">
                    <a:lumMod val="60000"/>
                    <a:lumMod val="20000"/>
                    <a:lumOff val="80000"/>
                  </a:schemeClr>
                </a:bgClr>
              </a:pattFill>
              <a:ln w="19050">
                <a:solidFill>
                  <a:schemeClr val="lt1"/>
                </a:solidFill>
              </a:ln>
              <a:effectLst>
                <a:innerShdw blurRad="114300">
                  <a:schemeClr val="accent1">
                    <a:lumMod val="60000"/>
                  </a:schemeClr>
                </a:innerShdw>
              </a:effectLst>
            </c:spPr>
            <c:extLst>
              <c:ext xmlns:c16="http://schemas.microsoft.com/office/drawing/2014/chart" uri="{C3380CC4-5D6E-409C-BE32-E72D297353CC}">
                <c16:uniqueId val="{0000000D-5391-4133-AB06-AACA98F8499F}"/>
              </c:ext>
            </c:extLst>
          </c:dPt>
          <c:dPt>
            <c:idx val="7"/>
            <c:bubble3D val="0"/>
            <c:spPr>
              <a:pattFill prst="ltUpDiag">
                <a:fgClr>
                  <a:schemeClr val="accent2">
                    <a:lumMod val="60000"/>
                  </a:schemeClr>
                </a:fgClr>
                <a:bgClr>
                  <a:schemeClr val="accent2">
                    <a:lumMod val="60000"/>
                    <a:lumMod val="20000"/>
                    <a:lumOff val="80000"/>
                  </a:schemeClr>
                </a:bgClr>
              </a:pattFill>
              <a:ln w="19050">
                <a:solidFill>
                  <a:schemeClr val="lt1"/>
                </a:solidFill>
              </a:ln>
              <a:effectLst>
                <a:innerShdw blurRad="114300">
                  <a:schemeClr val="accent2">
                    <a:lumMod val="60000"/>
                  </a:schemeClr>
                </a:innerShdw>
              </a:effectLst>
            </c:spPr>
            <c:extLst>
              <c:ext xmlns:c16="http://schemas.microsoft.com/office/drawing/2014/chart" uri="{C3380CC4-5D6E-409C-BE32-E72D297353CC}">
                <c16:uniqueId val="{0000000F-5391-4133-AB06-AACA98F8499F}"/>
              </c:ext>
            </c:extLst>
          </c:dPt>
          <c:dPt>
            <c:idx val="8"/>
            <c:bubble3D val="0"/>
            <c:spPr>
              <a:pattFill prst="ltUpDiag">
                <a:fgClr>
                  <a:schemeClr val="accent3">
                    <a:lumMod val="60000"/>
                  </a:schemeClr>
                </a:fgClr>
                <a:bgClr>
                  <a:schemeClr val="accent3">
                    <a:lumMod val="60000"/>
                    <a:lumMod val="20000"/>
                    <a:lumOff val="80000"/>
                  </a:schemeClr>
                </a:bgClr>
              </a:pattFill>
              <a:ln w="19050">
                <a:solidFill>
                  <a:schemeClr val="lt1"/>
                </a:solidFill>
              </a:ln>
              <a:effectLst>
                <a:innerShdw blurRad="114300">
                  <a:schemeClr val="accent3">
                    <a:lumMod val="60000"/>
                  </a:schemeClr>
                </a:innerShdw>
              </a:effectLst>
            </c:spPr>
            <c:extLst>
              <c:ext xmlns:c16="http://schemas.microsoft.com/office/drawing/2014/chart" uri="{C3380CC4-5D6E-409C-BE32-E72D297353CC}">
                <c16:uniqueId val="{00000011-5391-4133-AB06-AACA98F8499F}"/>
              </c:ext>
            </c:extLst>
          </c:dPt>
          <c:dPt>
            <c:idx val="9"/>
            <c:bubble3D val="0"/>
            <c:spPr>
              <a:pattFill prst="ltUpDiag">
                <a:fgClr>
                  <a:schemeClr val="accent4">
                    <a:lumMod val="60000"/>
                  </a:schemeClr>
                </a:fgClr>
                <a:bgClr>
                  <a:schemeClr val="accent4">
                    <a:lumMod val="60000"/>
                    <a:lumMod val="20000"/>
                    <a:lumOff val="80000"/>
                  </a:schemeClr>
                </a:bgClr>
              </a:pattFill>
              <a:ln w="19050">
                <a:solidFill>
                  <a:schemeClr val="lt1"/>
                </a:solidFill>
              </a:ln>
              <a:effectLst>
                <a:innerShdw blurRad="114300">
                  <a:schemeClr val="accent4">
                    <a:lumMod val="60000"/>
                  </a:schemeClr>
                </a:innerShdw>
              </a:effectLst>
            </c:spPr>
            <c:extLst>
              <c:ext xmlns:c16="http://schemas.microsoft.com/office/drawing/2014/chart" uri="{C3380CC4-5D6E-409C-BE32-E72D297353CC}">
                <c16:uniqueId val="{00000013-63F7-4543-9DAF-7A0A9D15701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dLblPos val="inEnd"/>
            <c:showLegendKey val="0"/>
            <c:showVal val="0"/>
            <c:showCatName val="0"/>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Sheet1!$A$2:$A$11</c:f>
              <c:strCache>
                <c:ptCount val="10"/>
                <c:pt idx="0">
                  <c:v>１０歳代</c:v>
                </c:pt>
                <c:pt idx="1">
                  <c:v>２０歳代</c:v>
                </c:pt>
                <c:pt idx="2">
                  <c:v>３０歳代</c:v>
                </c:pt>
                <c:pt idx="3">
                  <c:v>４０歳代</c:v>
                </c:pt>
                <c:pt idx="4">
                  <c:v>５０歳代</c:v>
                </c:pt>
                <c:pt idx="5">
                  <c:v>６０歳代</c:v>
                </c:pt>
                <c:pt idx="6">
                  <c:v>７０歳代</c:v>
                </c:pt>
                <c:pt idx="7">
                  <c:v>８０歳代</c:v>
                </c:pt>
                <c:pt idx="8">
                  <c:v>９０歳代</c:v>
                </c:pt>
                <c:pt idx="9">
                  <c:v>不明・無回答</c:v>
                </c:pt>
              </c:strCache>
            </c:strRef>
          </c:cat>
          <c:val>
            <c:numRef>
              <c:f>Sheet1!$B$2:$B$11</c:f>
              <c:numCache>
                <c:formatCode>General</c:formatCode>
                <c:ptCount val="10"/>
                <c:pt idx="0">
                  <c:v>2</c:v>
                </c:pt>
                <c:pt idx="1">
                  <c:v>7</c:v>
                </c:pt>
                <c:pt idx="2">
                  <c:v>3</c:v>
                </c:pt>
                <c:pt idx="3">
                  <c:v>5</c:v>
                </c:pt>
                <c:pt idx="4">
                  <c:v>13</c:v>
                </c:pt>
                <c:pt idx="5">
                  <c:v>11</c:v>
                </c:pt>
                <c:pt idx="6">
                  <c:v>12</c:v>
                </c:pt>
                <c:pt idx="7">
                  <c:v>4</c:v>
                </c:pt>
                <c:pt idx="8">
                  <c:v>1</c:v>
                </c:pt>
                <c:pt idx="9">
                  <c:v>61</c:v>
                </c:pt>
              </c:numCache>
            </c:numRef>
          </c:val>
          <c:extLst>
            <c:ext xmlns:c16="http://schemas.microsoft.com/office/drawing/2014/chart" uri="{C3380CC4-5D6E-409C-BE32-E72D297353CC}">
              <c16:uniqueId val="{00000000-EB5C-4963-82A7-E8B81D7CB9C7}"/>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7964517589142206"/>
          <c:y val="0.13372943497110212"/>
          <c:w val="0.19094659066647682"/>
          <c:h val="0.8196849198943865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ja-JP"/>
        </a:p>
      </c:txPr>
    </c:title>
    <c:autoTitleDeleted val="0"/>
    <c:plotArea>
      <c:layout/>
      <c:pieChart>
        <c:varyColors val="1"/>
        <c:ser>
          <c:idx val="0"/>
          <c:order val="0"/>
          <c:tx>
            <c:strRef>
              <c:f>Sheet1!$B$1</c:f>
              <c:strCache>
                <c:ptCount val="1"/>
                <c:pt idx="0">
                  <c:v>処理結果</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5DF3-4C58-AD0B-AFCB57DCA5F4}"/>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5DF3-4C58-AD0B-AFCB57DCA5F4}"/>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5DF3-4C58-AD0B-AFCB57DCA5F4}"/>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5DF3-4C58-AD0B-AFCB57DCA5F4}"/>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5DF3-4C58-AD0B-AFCB57DCA5F4}"/>
              </c:ext>
            </c:extLst>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B-5DF3-4C58-AD0B-AFCB57DCA5F4}"/>
              </c:ext>
            </c:extLst>
          </c:dPt>
          <c:dPt>
            <c:idx val="6"/>
            <c:bubble3D val="0"/>
            <c:spPr>
              <a:solidFill>
                <a:schemeClr val="accent1">
                  <a:lumMod val="6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D-5DF3-4C58-AD0B-AFCB57DCA5F4}"/>
              </c:ext>
            </c:extLst>
          </c:dPt>
          <c:dPt>
            <c:idx val="7"/>
            <c:bubble3D val="0"/>
            <c:spPr>
              <a:solidFill>
                <a:schemeClr val="accent2">
                  <a:lumMod val="6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F-5DF3-4C58-AD0B-AFCB57DCA5F4}"/>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ja-JP"/>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Sheet1!$A$2:$A$9</c:f>
              <c:strCache>
                <c:ptCount val="7"/>
                <c:pt idx="0">
                  <c:v>他機関紹介</c:v>
                </c:pt>
                <c:pt idx="1">
                  <c:v>助言（自主交渉）</c:v>
                </c:pt>
                <c:pt idx="2">
                  <c:v>その他情報提供</c:v>
                </c:pt>
                <c:pt idx="3">
                  <c:v>斡旋解決</c:v>
                </c:pt>
                <c:pt idx="4">
                  <c:v>斡旋不調</c:v>
                </c:pt>
                <c:pt idx="5">
                  <c:v>処理不能</c:v>
                </c:pt>
                <c:pt idx="6">
                  <c:v>処理不用</c:v>
                </c:pt>
              </c:strCache>
            </c:strRef>
          </c:cat>
          <c:val>
            <c:numRef>
              <c:f>Sheet1!$B$2:$B$9</c:f>
              <c:numCache>
                <c:formatCode>General</c:formatCode>
                <c:ptCount val="8"/>
                <c:pt idx="0">
                  <c:v>7</c:v>
                </c:pt>
                <c:pt idx="1">
                  <c:v>53</c:v>
                </c:pt>
                <c:pt idx="2">
                  <c:v>18</c:v>
                </c:pt>
                <c:pt idx="3">
                  <c:v>30</c:v>
                </c:pt>
                <c:pt idx="4">
                  <c:v>4</c:v>
                </c:pt>
                <c:pt idx="5">
                  <c:v>0</c:v>
                </c:pt>
                <c:pt idx="6">
                  <c:v>7</c:v>
                </c:pt>
              </c:numCache>
            </c:numRef>
          </c:val>
          <c:extLst>
            <c:ext xmlns:c16="http://schemas.microsoft.com/office/drawing/2014/chart" uri="{C3380CC4-5D6E-409C-BE32-E72D297353CC}">
              <c16:uniqueId val="{00000000-D62B-4669-8146-4143B227B8CC}"/>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layout>
        <c:manualLayout>
          <c:xMode val="edge"/>
          <c:yMode val="edge"/>
          <c:x val="6.0170455277561305E-2"/>
          <c:y val="9.1898431846799217E-2"/>
          <c:w val="0.88369943660390038"/>
          <c:h val="0.12728665555569293"/>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dirty="0"/>
              <a:t>契約購入金額</a:t>
            </a:r>
            <a:endParaRPr lang="en-US" altLang="ja-JP" dirty="0"/>
          </a:p>
        </c:rich>
      </c:tx>
      <c:layout>
        <c:manualLayout>
          <c:xMode val="edge"/>
          <c:yMode val="edge"/>
          <c:x val="0.38933587598425196"/>
          <c:y val="2.3437498558224745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8.7507418966869782E-2"/>
          <c:y val="1.8058500365495795E-2"/>
          <c:w val="0.90319370323927506"/>
          <c:h val="0.60650174664728429"/>
        </c:manualLayout>
      </c:layout>
      <c:barChart>
        <c:barDir val="col"/>
        <c:grouping val="clustered"/>
        <c:varyColors val="0"/>
        <c:ser>
          <c:idx val="0"/>
          <c:order val="0"/>
          <c:tx>
            <c:strRef>
              <c:f>Sheet1!$B$1</c:f>
              <c:strCache>
                <c:ptCount val="1"/>
                <c:pt idx="0">
                  <c:v>契約購入金額</c:v>
                </c:pt>
              </c:strCache>
            </c:strRef>
          </c:tx>
          <c:spPr>
            <a:solidFill>
              <a:schemeClr val="accent1"/>
            </a:solidFill>
            <a:ln>
              <a:noFill/>
            </a:ln>
            <a:effectLst/>
          </c:spPr>
          <c:invertIfNegative val="0"/>
          <c:cat>
            <c:strRef>
              <c:f>Sheet1!$A$2:$A$11</c:f>
              <c:strCache>
                <c:ptCount val="9"/>
                <c:pt idx="0">
                  <c:v>～１000円未満</c:v>
                </c:pt>
                <c:pt idx="1">
                  <c:v>～1万円未満</c:v>
                </c:pt>
                <c:pt idx="2">
                  <c:v>～5万円未満</c:v>
                </c:pt>
                <c:pt idx="3">
                  <c:v>～10万円未満</c:v>
                </c:pt>
                <c:pt idx="4">
                  <c:v>～50万円未満</c:v>
                </c:pt>
                <c:pt idx="5">
                  <c:v>～100万円未満</c:v>
                </c:pt>
                <c:pt idx="6">
                  <c:v>～500万円未満</c:v>
                </c:pt>
                <c:pt idx="7">
                  <c:v>1億円未満</c:v>
                </c:pt>
                <c:pt idx="8">
                  <c:v>1億円以上</c:v>
                </c:pt>
              </c:strCache>
            </c:strRef>
          </c:cat>
          <c:val>
            <c:numRef>
              <c:f>Sheet1!$B$2:$B$11</c:f>
              <c:numCache>
                <c:formatCode>General</c:formatCode>
                <c:ptCount val="10"/>
                <c:pt idx="0">
                  <c:v>4</c:v>
                </c:pt>
                <c:pt idx="1">
                  <c:v>15</c:v>
                </c:pt>
                <c:pt idx="2">
                  <c:v>20</c:v>
                </c:pt>
                <c:pt idx="3">
                  <c:v>4</c:v>
                </c:pt>
                <c:pt idx="4">
                  <c:v>5</c:v>
                </c:pt>
                <c:pt idx="5">
                  <c:v>2</c:v>
                </c:pt>
                <c:pt idx="6">
                  <c:v>1</c:v>
                </c:pt>
                <c:pt idx="7">
                  <c:v>2</c:v>
                </c:pt>
                <c:pt idx="8">
                  <c:v>0</c:v>
                </c:pt>
              </c:numCache>
            </c:numRef>
          </c:val>
          <c:extLst>
            <c:ext xmlns:c16="http://schemas.microsoft.com/office/drawing/2014/chart" uri="{C3380CC4-5D6E-409C-BE32-E72D297353CC}">
              <c16:uniqueId val="{00000000-37FC-450E-AB9B-3D379C8E95A5}"/>
            </c:ext>
          </c:extLst>
        </c:ser>
        <c:ser>
          <c:idx val="1"/>
          <c:order val="1"/>
          <c:tx>
            <c:strRef>
              <c:f>Sheet1!$C$1</c:f>
              <c:strCache>
                <c:ptCount val="1"/>
                <c:pt idx="0">
                  <c:v>列2</c:v>
                </c:pt>
              </c:strCache>
            </c:strRef>
          </c:tx>
          <c:spPr>
            <a:solidFill>
              <a:schemeClr val="accent2"/>
            </a:solidFill>
            <a:ln>
              <a:noFill/>
            </a:ln>
            <a:effectLst/>
          </c:spPr>
          <c:invertIfNegative val="0"/>
          <c:cat>
            <c:strRef>
              <c:f>Sheet1!$A$2:$A$11</c:f>
              <c:strCache>
                <c:ptCount val="9"/>
                <c:pt idx="0">
                  <c:v>～１000円未満</c:v>
                </c:pt>
                <c:pt idx="1">
                  <c:v>～1万円未満</c:v>
                </c:pt>
                <c:pt idx="2">
                  <c:v>～5万円未満</c:v>
                </c:pt>
                <c:pt idx="3">
                  <c:v>～10万円未満</c:v>
                </c:pt>
                <c:pt idx="4">
                  <c:v>～50万円未満</c:v>
                </c:pt>
                <c:pt idx="5">
                  <c:v>～100万円未満</c:v>
                </c:pt>
                <c:pt idx="6">
                  <c:v>～500万円未満</c:v>
                </c:pt>
                <c:pt idx="7">
                  <c:v>1億円未満</c:v>
                </c:pt>
                <c:pt idx="8">
                  <c:v>1億円以上</c:v>
                </c:pt>
              </c:strCache>
            </c:strRef>
          </c:cat>
          <c:val>
            <c:numRef>
              <c:f>Sheet1!$C$2:$C$11</c:f>
              <c:numCache>
                <c:formatCode>General</c:formatCode>
                <c:ptCount val="10"/>
              </c:numCache>
            </c:numRef>
          </c:val>
          <c:extLst>
            <c:ext xmlns:c16="http://schemas.microsoft.com/office/drawing/2014/chart" uri="{C3380CC4-5D6E-409C-BE32-E72D297353CC}">
              <c16:uniqueId val="{00000001-37FC-450E-AB9B-3D379C8E95A5}"/>
            </c:ext>
          </c:extLst>
        </c:ser>
        <c:ser>
          <c:idx val="2"/>
          <c:order val="2"/>
          <c:tx>
            <c:strRef>
              <c:f>Sheet1!$D$1</c:f>
              <c:strCache>
                <c:ptCount val="1"/>
                <c:pt idx="0">
                  <c:v>列1</c:v>
                </c:pt>
              </c:strCache>
            </c:strRef>
          </c:tx>
          <c:spPr>
            <a:solidFill>
              <a:schemeClr val="accent3"/>
            </a:solidFill>
            <a:ln>
              <a:noFill/>
            </a:ln>
            <a:effectLst/>
          </c:spPr>
          <c:invertIfNegative val="0"/>
          <c:cat>
            <c:strRef>
              <c:f>Sheet1!$A$2:$A$11</c:f>
              <c:strCache>
                <c:ptCount val="9"/>
                <c:pt idx="0">
                  <c:v>～１000円未満</c:v>
                </c:pt>
                <c:pt idx="1">
                  <c:v>～1万円未満</c:v>
                </c:pt>
                <c:pt idx="2">
                  <c:v>～5万円未満</c:v>
                </c:pt>
                <c:pt idx="3">
                  <c:v>～10万円未満</c:v>
                </c:pt>
                <c:pt idx="4">
                  <c:v>～50万円未満</c:v>
                </c:pt>
                <c:pt idx="5">
                  <c:v>～100万円未満</c:v>
                </c:pt>
                <c:pt idx="6">
                  <c:v>～500万円未満</c:v>
                </c:pt>
                <c:pt idx="7">
                  <c:v>1億円未満</c:v>
                </c:pt>
                <c:pt idx="8">
                  <c:v>1億円以上</c:v>
                </c:pt>
              </c:strCache>
            </c:strRef>
          </c:cat>
          <c:val>
            <c:numRef>
              <c:f>Sheet1!$D$2:$D$11</c:f>
              <c:numCache>
                <c:formatCode>General</c:formatCode>
                <c:ptCount val="10"/>
              </c:numCache>
            </c:numRef>
          </c:val>
          <c:extLst>
            <c:ext xmlns:c16="http://schemas.microsoft.com/office/drawing/2014/chart" uri="{C3380CC4-5D6E-409C-BE32-E72D297353CC}">
              <c16:uniqueId val="{00000002-37FC-450E-AB9B-3D379C8E95A5}"/>
            </c:ext>
          </c:extLst>
        </c:ser>
        <c:dLbls>
          <c:showLegendKey val="0"/>
          <c:showVal val="0"/>
          <c:showCatName val="0"/>
          <c:showSerName val="0"/>
          <c:showPercent val="0"/>
          <c:showBubbleSize val="0"/>
        </c:dLbls>
        <c:gapWidth val="219"/>
        <c:overlap val="-27"/>
        <c:axId val="529174792"/>
        <c:axId val="529177416"/>
      </c:barChart>
      <c:catAx>
        <c:axId val="529174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529177416"/>
        <c:crosses val="autoZero"/>
        <c:auto val="1"/>
        <c:lblAlgn val="ctr"/>
        <c:lblOffset val="100"/>
        <c:noMultiLvlLbl val="0"/>
      </c:catAx>
      <c:valAx>
        <c:axId val="5291774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5291747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0" cy="495029"/>
          </a:xfrm>
          <a:prstGeom prst="rect">
            <a:avLst/>
          </a:prstGeom>
        </p:spPr>
        <p:txBody>
          <a:bodyPr vert="horz" lIns="91376" tIns="45689" rIns="91376" bIns="4568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4" y="0"/>
            <a:ext cx="2918830" cy="495029"/>
          </a:xfrm>
          <a:prstGeom prst="rect">
            <a:avLst/>
          </a:prstGeom>
        </p:spPr>
        <p:txBody>
          <a:bodyPr vert="horz" lIns="91376" tIns="45689" rIns="91376" bIns="45689" rtlCol="0"/>
          <a:lstStyle>
            <a:lvl1pPr algn="r">
              <a:defRPr sz="1200"/>
            </a:lvl1pPr>
          </a:lstStyle>
          <a:p>
            <a:fld id="{FE1F6886-2F62-4AF7-84FD-D948EBB96AFF}" type="datetimeFigureOut">
              <a:rPr kumimoji="1" lang="ja-JP" altLang="en-US" smtClean="0"/>
              <a:t>2025/8/1</a:t>
            </a:fld>
            <a:endParaRPr kumimoji="1" lang="ja-JP" altLang="en-US"/>
          </a:p>
        </p:txBody>
      </p:sp>
      <p:sp>
        <p:nvSpPr>
          <p:cNvPr id="4" name="フッター プレースホルダー 3"/>
          <p:cNvSpPr>
            <a:spLocks noGrp="1"/>
          </p:cNvSpPr>
          <p:nvPr>
            <p:ph type="ftr" sz="quarter" idx="2"/>
          </p:nvPr>
        </p:nvSpPr>
        <p:spPr>
          <a:xfrm>
            <a:off x="0" y="9371286"/>
            <a:ext cx="2918830" cy="495028"/>
          </a:xfrm>
          <a:prstGeom prst="rect">
            <a:avLst/>
          </a:prstGeom>
        </p:spPr>
        <p:txBody>
          <a:bodyPr vert="horz" lIns="91376" tIns="45689" rIns="91376" bIns="4568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4" y="9371286"/>
            <a:ext cx="2918830" cy="495028"/>
          </a:xfrm>
          <a:prstGeom prst="rect">
            <a:avLst/>
          </a:prstGeom>
        </p:spPr>
        <p:txBody>
          <a:bodyPr vert="horz" lIns="91376" tIns="45689" rIns="91376" bIns="45689" rtlCol="0" anchor="b"/>
          <a:lstStyle>
            <a:lvl1pPr algn="r">
              <a:defRPr sz="1200"/>
            </a:lvl1pPr>
          </a:lstStyle>
          <a:p>
            <a:fld id="{001DE2F1-49A4-441A-BA03-4E75128FE37F}" type="slidenum">
              <a:rPr kumimoji="1" lang="ja-JP" altLang="en-US" smtClean="0"/>
              <a:t>‹#›</a:t>
            </a:fld>
            <a:endParaRPr kumimoji="1" lang="ja-JP" altLang="en-US"/>
          </a:p>
        </p:txBody>
      </p:sp>
    </p:spTree>
    <p:extLst>
      <p:ext uri="{BB962C8B-B14F-4D97-AF65-F5344CB8AC3E}">
        <p14:creationId xmlns:p14="http://schemas.microsoft.com/office/powerpoint/2010/main" val="1579907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0" cy="495029"/>
          </a:xfrm>
          <a:prstGeom prst="rect">
            <a:avLst/>
          </a:prstGeom>
        </p:spPr>
        <p:txBody>
          <a:bodyPr vert="horz" lIns="91376" tIns="45689" rIns="91376" bIns="4568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0" cy="495029"/>
          </a:xfrm>
          <a:prstGeom prst="rect">
            <a:avLst/>
          </a:prstGeom>
        </p:spPr>
        <p:txBody>
          <a:bodyPr vert="horz" lIns="91376" tIns="45689" rIns="91376" bIns="45689" rtlCol="0"/>
          <a:lstStyle>
            <a:lvl1pPr algn="r">
              <a:defRPr sz="1200"/>
            </a:lvl1pPr>
          </a:lstStyle>
          <a:p>
            <a:fld id="{95D70236-9BBB-42D0-B723-ECB7874568ED}" type="datetimeFigureOut">
              <a:rPr kumimoji="1" lang="ja-JP" altLang="en-US" smtClean="0"/>
              <a:t>2025/8/1</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28987"/>
          </a:xfrm>
          <a:prstGeom prst="rect">
            <a:avLst/>
          </a:prstGeom>
          <a:noFill/>
          <a:ln w="12700">
            <a:solidFill>
              <a:prstClr val="black"/>
            </a:solidFill>
          </a:ln>
        </p:spPr>
        <p:txBody>
          <a:bodyPr vert="horz" lIns="91376" tIns="45689" rIns="91376" bIns="45689"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376" tIns="45689" rIns="91376" bIns="4568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0" cy="495028"/>
          </a:xfrm>
          <a:prstGeom prst="rect">
            <a:avLst/>
          </a:prstGeom>
        </p:spPr>
        <p:txBody>
          <a:bodyPr vert="horz" lIns="91376" tIns="45689" rIns="91376" bIns="4568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0" cy="495028"/>
          </a:xfrm>
          <a:prstGeom prst="rect">
            <a:avLst/>
          </a:prstGeom>
        </p:spPr>
        <p:txBody>
          <a:bodyPr vert="horz" lIns="91376" tIns="45689" rIns="91376" bIns="45689" rtlCol="0" anchor="b"/>
          <a:lstStyle>
            <a:lvl1pPr algn="r">
              <a:defRPr sz="1200"/>
            </a:lvl1pPr>
          </a:lstStyle>
          <a:p>
            <a:fld id="{36502476-32D1-42AE-816E-F860E46056F8}" type="slidenum">
              <a:rPr kumimoji="1" lang="ja-JP" altLang="en-US" smtClean="0"/>
              <a:t>‹#›</a:t>
            </a:fld>
            <a:endParaRPr kumimoji="1" lang="ja-JP" altLang="en-US"/>
          </a:p>
        </p:txBody>
      </p:sp>
    </p:spTree>
    <p:extLst>
      <p:ext uri="{BB962C8B-B14F-4D97-AF65-F5344CB8AC3E}">
        <p14:creationId xmlns:p14="http://schemas.microsoft.com/office/powerpoint/2010/main" val="8206894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502476-32D1-42AE-816E-F860E46056F8}" type="slidenum">
              <a:rPr kumimoji="1" lang="ja-JP" altLang="en-US" smtClean="0"/>
              <a:t>1</a:t>
            </a:fld>
            <a:endParaRPr kumimoji="1" lang="ja-JP" altLang="en-US"/>
          </a:p>
        </p:txBody>
      </p:sp>
    </p:spTree>
    <p:extLst>
      <p:ext uri="{BB962C8B-B14F-4D97-AF65-F5344CB8AC3E}">
        <p14:creationId xmlns:p14="http://schemas.microsoft.com/office/powerpoint/2010/main" val="2033762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896DCD3-BF50-46C4-B9CE-DAFE60C5BCEC}" type="datetimeFigureOut">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6DC597-B8C5-4E11-9620-2A0178FA8F0B}" type="slidenum">
              <a:rPr kumimoji="1" lang="ja-JP" altLang="en-US" smtClean="0"/>
              <a:t>‹#›</a:t>
            </a:fld>
            <a:endParaRPr kumimoji="1" lang="ja-JP" altLang="en-US"/>
          </a:p>
        </p:txBody>
      </p:sp>
    </p:spTree>
    <p:extLst>
      <p:ext uri="{BB962C8B-B14F-4D97-AF65-F5344CB8AC3E}">
        <p14:creationId xmlns:p14="http://schemas.microsoft.com/office/powerpoint/2010/main" val="3364547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96DCD3-BF50-46C4-B9CE-DAFE60C5BCEC}" type="datetimeFigureOut">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6DC597-B8C5-4E11-9620-2A0178FA8F0B}" type="slidenum">
              <a:rPr kumimoji="1" lang="ja-JP" altLang="en-US" smtClean="0"/>
              <a:t>‹#›</a:t>
            </a:fld>
            <a:endParaRPr kumimoji="1" lang="ja-JP" altLang="en-US"/>
          </a:p>
        </p:txBody>
      </p:sp>
    </p:spTree>
    <p:extLst>
      <p:ext uri="{BB962C8B-B14F-4D97-AF65-F5344CB8AC3E}">
        <p14:creationId xmlns:p14="http://schemas.microsoft.com/office/powerpoint/2010/main" val="1932055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96DCD3-BF50-46C4-B9CE-DAFE60C5BCEC}" type="datetimeFigureOut">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6DC597-B8C5-4E11-9620-2A0178FA8F0B}" type="slidenum">
              <a:rPr kumimoji="1" lang="ja-JP" altLang="en-US" smtClean="0"/>
              <a:t>‹#›</a:t>
            </a:fld>
            <a:endParaRPr kumimoji="1" lang="ja-JP" altLang="en-US"/>
          </a:p>
        </p:txBody>
      </p:sp>
    </p:spTree>
    <p:extLst>
      <p:ext uri="{BB962C8B-B14F-4D97-AF65-F5344CB8AC3E}">
        <p14:creationId xmlns:p14="http://schemas.microsoft.com/office/powerpoint/2010/main" val="1230516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2917498" y="1444978"/>
            <a:ext cx="8146116" cy="6863644"/>
          </a:xfrm>
        </p:spPr>
        <p:txBody>
          <a:bodyPr anchor="ctr">
            <a:normAutofit/>
          </a:bodyPr>
          <a:lstStyle>
            <a:lvl1pPr algn="l">
              <a:defRPr sz="64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887" y="10295467"/>
            <a:ext cx="8917723" cy="1986844"/>
          </a:xfrm>
        </p:spPr>
        <p:txBody>
          <a:bodyPr anchor="b">
            <a:noAutofit/>
          </a:bodyPr>
          <a:lstStyle>
            <a:lvl1pPr marL="0" indent="0">
              <a:buFontTx/>
              <a:buNone/>
              <a:defRPr sz="3200">
                <a:solidFill>
                  <a:schemeClr val="accent1"/>
                </a:solidFill>
              </a:defRPr>
            </a:lvl1pPr>
            <a:lvl2pPr marL="609585" indent="0">
              <a:buFontTx/>
              <a:buNone/>
              <a:defRPr/>
            </a:lvl2pPr>
            <a:lvl3pPr marL="1219170" indent="0">
              <a:buFontTx/>
              <a:buNone/>
              <a:defRPr/>
            </a:lvl3pPr>
            <a:lvl4pPr marL="1828754" indent="0">
              <a:buFontTx/>
              <a:buNone/>
              <a:defRPr/>
            </a:lvl4pPr>
            <a:lvl5pPr marL="2438339"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887" y="12282311"/>
            <a:ext cx="8917723" cy="1729474"/>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3896DCD3-BF50-46C4-B9CE-DAFE60C5BCEC}" type="datetimeFigureOut">
              <a:rPr kumimoji="1" lang="ja-JP" altLang="en-US" smtClean="0"/>
              <a:t>2025/8/1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681637" y="11811766"/>
            <a:ext cx="779971" cy="865481"/>
          </a:xfrm>
        </p:spPr>
        <p:txBody>
          <a:bodyPr/>
          <a:lstStyle/>
          <a:p>
            <a:fld id="{836DC597-B8C5-4E11-9620-2A0178FA8F0B}" type="slidenum">
              <a:rPr kumimoji="1" lang="ja-JP" altLang="en-US" smtClean="0"/>
              <a:t>‹#›</a:t>
            </a:fld>
            <a:endParaRPr kumimoji="1" lang="ja-JP" altLang="en-US"/>
          </a:p>
        </p:txBody>
      </p:sp>
    </p:spTree>
    <p:extLst>
      <p:ext uri="{BB962C8B-B14F-4D97-AF65-F5344CB8AC3E}">
        <p14:creationId xmlns:p14="http://schemas.microsoft.com/office/powerpoint/2010/main" val="116738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896DCD3-BF50-46C4-B9CE-DAFE60C5BCEC}" type="datetimeFigureOut">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6DC597-B8C5-4E11-9620-2A0178FA8F0B}" type="slidenum">
              <a:rPr kumimoji="1" lang="ja-JP" altLang="en-US" smtClean="0"/>
              <a:t>‹#›</a:t>
            </a:fld>
            <a:endParaRPr kumimoji="1" lang="ja-JP" altLang="en-US"/>
          </a:p>
        </p:txBody>
      </p:sp>
    </p:spTree>
    <p:extLst>
      <p:ext uri="{BB962C8B-B14F-4D97-AF65-F5344CB8AC3E}">
        <p14:creationId xmlns:p14="http://schemas.microsoft.com/office/powerpoint/2010/main" val="1143782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896DCD3-BF50-46C4-B9CE-DAFE60C5BCEC}" type="datetimeFigureOut">
              <a:rPr kumimoji="1" lang="ja-JP" altLang="en-US" smtClean="0"/>
              <a:t>2025/8/1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36DC597-B8C5-4E11-9620-2A0178FA8F0B}" type="slidenum">
              <a:rPr kumimoji="1" lang="ja-JP" altLang="en-US" smtClean="0"/>
              <a:t>‹#›</a:t>
            </a:fld>
            <a:endParaRPr kumimoji="1" lang="ja-JP" altLang="en-US"/>
          </a:p>
        </p:txBody>
      </p:sp>
    </p:spTree>
    <p:extLst>
      <p:ext uri="{BB962C8B-B14F-4D97-AF65-F5344CB8AC3E}">
        <p14:creationId xmlns:p14="http://schemas.microsoft.com/office/powerpoint/2010/main" val="1466981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896DCD3-BF50-46C4-B9CE-DAFE60C5BCEC}" type="datetimeFigureOut">
              <a:rPr kumimoji="1" lang="ja-JP" altLang="en-US" smtClean="0"/>
              <a:t>2025/8/1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6DC597-B8C5-4E11-9620-2A0178FA8F0B}" type="slidenum">
              <a:rPr kumimoji="1" lang="ja-JP" altLang="en-US" smtClean="0"/>
              <a:t>‹#›</a:t>
            </a:fld>
            <a:endParaRPr kumimoji="1" lang="ja-JP" altLang="en-US"/>
          </a:p>
        </p:txBody>
      </p:sp>
    </p:spTree>
    <p:extLst>
      <p:ext uri="{BB962C8B-B14F-4D97-AF65-F5344CB8AC3E}">
        <p14:creationId xmlns:p14="http://schemas.microsoft.com/office/powerpoint/2010/main" val="3894052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896DCD3-BF50-46C4-B9CE-DAFE60C5BCEC}" type="datetimeFigureOut">
              <a:rPr kumimoji="1" lang="ja-JP" altLang="en-US" smtClean="0"/>
              <a:t>2025/8/1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36DC597-B8C5-4E11-9620-2A0178FA8F0B}" type="slidenum">
              <a:rPr kumimoji="1" lang="ja-JP" altLang="en-US" smtClean="0"/>
              <a:t>‹#›</a:t>
            </a:fld>
            <a:endParaRPr kumimoji="1" lang="ja-JP" altLang="en-US"/>
          </a:p>
        </p:txBody>
      </p:sp>
    </p:spTree>
    <p:extLst>
      <p:ext uri="{BB962C8B-B14F-4D97-AF65-F5344CB8AC3E}">
        <p14:creationId xmlns:p14="http://schemas.microsoft.com/office/powerpoint/2010/main" val="1762597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896DCD3-BF50-46C4-B9CE-DAFE60C5BCEC}" type="datetimeFigureOut">
              <a:rPr kumimoji="1" lang="ja-JP" altLang="en-US" smtClean="0"/>
              <a:t>2025/8/1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36DC597-B8C5-4E11-9620-2A0178FA8F0B}" type="slidenum">
              <a:rPr kumimoji="1" lang="ja-JP" altLang="en-US" smtClean="0"/>
              <a:t>‹#›</a:t>
            </a:fld>
            <a:endParaRPr kumimoji="1" lang="ja-JP" altLang="en-US"/>
          </a:p>
        </p:txBody>
      </p:sp>
    </p:spTree>
    <p:extLst>
      <p:ext uri="{BB962C8B-B14F-4D97-AF65-F5344CB8AC3E}">
        <p14:creationId xmlns:p14="http://schemas.microsoft.com/office/powerpoint/2010/main" val="1670630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96DCD3-BF50-46C4-B9CE-DAFE60C5BCEC}" type="datetimeFigureOut">
              <a:rPr kumimoji="1" lang="ja-JP" altLang="en-US" smtClean="0"/>
              <a:t>2025/8/1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36DC597-B8C5-4E11-9620-2A0178FA8F0B}" type="slidenum">
              <a:rPr kumimoji="1" lang="ja-JP" altLang="en-US" smtClean="0"/>
              <a:t>‹#›</a:t>
            </a:fld>
            <a:endParaRPr kumimoji="1" lang="ja-JP" altLang="en-US"/>
          </a:p>
        </p:txBody>
      </p:sp>
    </p:spTree>
    <p:extLst>
      <p:ext uri="{BB962C8B-B14F-4D97-AF65-F5344CB8AC3E}">
        <p14:creationId xmlns:p14="http://schemas.microsoft.com/office/powerpoint/2010/main" val="3068102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96DCD3-BF50-46C4-B9CE-DAFE60C5BCEC}" type="datetimeFigureOut">
              <a:rPr kumimoji="1" lang="ja-JP" altLang="en-US" smtClean="0"/>
              <a:t>2025/8/1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6DC597-B8C5-4E11-9620-2A0178FA8F0B}" type="slidenum">
              <a:rPr kumimoji="1" lang="ja-JP" altLang="en-US" smtClean="0"/>
              <a:t>‹#›</a:t>
            </a:fld>
            <a:endParaRPr kumimoji="1" lang="ja-JP" altLang="en-US"/>
          </a:p>
        </p:txBody>
      </p:sp>
    </p:spTree>
    <p:extLst>
      <p:ext uri="{BB962C8B-B14F-4D97-AF65-F5344CB8AC3E}">
        <p14:creationId xmlns:p14="http://schemas.microsoft.com/office/powerpoint/2010/main" val="33129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896DCD3-BF50-46C4-B9CE-DAFE60C5BCEC}" type="datetimeFigureOut">
              <a:rPr kumimoji="1" lang="ja-JP" altLang="en-US" smtClean="0"/>
              <a:t>2025/8/1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36DC597-B8C5-4E11-9620-2A0178FA8F0B}" type="slidenum">
              <a:rPr kumimoji="1" lang="ja-JP" altLang="en-US" smtClean="0"/>
              <a:t>‹#›</a:t>
            </a:fld>
            <a:endParaRPr kumimoji="1" lang="ja-JP" altLang="en-US"/>
          </a:p>
        </p:txBody>
      </p:sp>
    </p:spTree>
    <p:extLst>
      <p:ext uri="{BB962C8B-B14F-4D97-AF65-F5344CB8AC3E}">
        <p14:creationId xmlns:p14="http://schemas.microsoft.com/office/powerpoint/2010/main" val="3176292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3896DCD3-BF50-46C4-B9CE-DAFE60C5BCEC}" type="datetimeFigureOut">
              <a:rPr kumimoji="1" lang="ja-JP" altLang="en-US" smtClean="0"/>
              <a:t>2025/8/1</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836DC597-B8C5-4E11-9620-2A0178FA8F0B}" type="slidenum">
              <a:rPr kumimoji="1" lang="ja-JP" altLang="en-US" smtClean="0"/>
              <a:t>‹#›</a:t>
            </a:fld>
            <a:endParaRPr kumimoji="1" lang="ja-JP" altLang="en-US"/>
          </a:p>
        </p:txBody>
      </p:sp>
    </p:spTree>
    <p:extLst>
      <p:ext uri="{BB962C8B-B14F-4D97-AF65-F5344CB8AC3E}">
        <p14:creationId xmlns:p14="http://schemas.microsoft.com/office/powerpoint/2010/main" val="2655645127"/>
      </p:ext>
    </p:extLst>
  </p:cSld>
  <p:clrMap bg1="lt1" tx1="dk1" bg2="lt2" tx2="dk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 id="2147484014" r:id="rId10"/>
    <p:sldLayoutId id="2147484015" r:id="rId11"/>
    <p:sldLayoutId id="2147484016" r:id="rId12"/>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76950" y="3659749"/>
            <a:ext cx="9239326" cy="1387366"/>
          </a:xfrm>
        </p:spPr>
        <p:txBody>
          <a:bodyPr>
            <a:noAutofit/>
          </a:bodyPr>
          <a:lstStyle/>
          <a:p>
            <a:r>
              <a:rPr kumimoji="1" lang="ja-JP" altLang="en-US" sz="4800" dirty="0"/>
              <a:t>令和６年度</a:t>
            </a:r>
            <a:br>
              <a:rPr kumimoji="1" lang="en-US" altLang="ja-JP" sz="4800" dirty="0"/>
            </a:br>
            <a:r>
              <a:rPr lang="ja-JP" altLang="en-US" sz="4800" dirty="0"/>
              <a:t>消費生活相談の概要</a:t>
            </a:r>
            <a:endParaRPr kumimoji="1" lang="ja-JP" altLang="en-US" sz="4800" dirty="0"/>
          </a:p>
        </p:txBody>
      </p:sp>
      <p:sp>
        <p:nvSpPr>
          <p:cNvPr id="3" name="サブタイトル 2"/>
          <p:cNvSpPr>
            <a:spLocks noGrp="1"/>
          </p:cNvSpPr>
          <p:nvPr>
            <p:ph type="subTitle" idx="1"/>
          </p:nvPr>
        </p:nvSpPr>
        <p:spPr>
          <a:xfrm>
            <a:off x="2280744" y="11753032"/>
            <a:ext cx="8250621" cy="1836845"/>
          </a:xfrm>
        </p:spPr>
        <p:txBody>
          <a:bodyPr>
            <a:normAutofit lnSpcReduction="10000"/>
          </a:bodyPr>
          <a:lstStyle/>
          <a:p>
            <a:r>
              <a:rPr kumimoji="1" lang="ja-JP" altLang="en-US" sz="3600" dirty="0"/>
              <a:t>阿賀野市</a:t>
            </a:r>
            <a:endParaRPr kumimoji="1" lang="en-US" altLang="ja-JP" sz="3600" dirty="0"/>
          </a:p>
          <a:p>
            <a:endParaRPr kumimoji="1" lang="en-US" altLang="ja-JP" sz="3600" dirty="0"/>
          </a:p>
          <a:p>
            <a:r>
              <a:rPr lang="ja-JP" altLang="en-US" sz="3600" dirty="0"/>
              <a:t>消費生活相談窓口</a:t>
            </a:r>
            <a:endParaRPr kumimoji="1" lang="ja-JP" altLang="en-US" sz="3600" dirty="0"/>
          </a:p>
        </p:txBody>
      </p:sp>
      <p:pic>
        <p:nvPicPr>
          <p:cNvPr id="4" name="図 3">
            <a:extLst>
              <a:ext uri="{FF2B5EF4-FFF2-40B4-BE49-F238E27FC236}">
                <a16:creationId xmlns:a16="http://schemas.microsoft.com/office/drawing/2014/main" id="{0C9F5143-5CF2-4F05-B22E-72CFF27AE999}"/>
              </a:ext>
            </a:extLst>
          </p:cNvPr>
          <p:cNvPicPr/>
          <p:nvPr/>
        </p:nvPicPr>
        <p:blipFill>
          <a:blip r:embed="rId3" cstate="print"/>
          <a:stretch>
            <a:fillRect/>
          </a:stretch>
        </p:blipFill>
        <p:spPr>
          <a:xfrm>
            <a:off x="4888396" y="6719509"/>
            <a:ext cx="2352146" cy="2234421"/>
          </a:xfrm>
          <a:prstGeom prst="rect">
            <a:avLst/>
          </a:prstGeom>
        </p:spPr>
      </p:pic>
      <p:sp>
        <p:nvSpPr>
          <p:cNvPr id="6" name="テキスト ボックス 5">
            <a:extLst>
              <a:ext uri="{FF2B5EF4-FFF2-40B4-BE49-F238E27FC236}">
                <a16:creationId xmlns:a16="http://schemas.microsoft.com/office/drawing/2014/main" id="{08BCAB13-26A8-41E3-83EC-820A1EEFD59E}"/>
              </a:ext>
            </a:extLst>
          </p:cNvPr>
          <p:cNvSpPr txBox="1"/>
          <p:nvPr/>
        </p:nvSpPr>
        <p:spPr>
          <a:xfrm>
            <a:off x="3389128" y="8636106"/>
            <a:ext cx="5413744" cy="1200329"/>
          </a:xfrm>
          <a:prstGeom prst="rect">
            <a:avLst/>
          </a:prstGeom>
          <a:noFill/>
        </p:spPr>
        <p:txBody>
          <a:bodyPr wrap="square">
            <a:spAutoFit/>
          </a:bodyPr>
          <a:lstStyle/>
          <a:p>
            <a:pPr algn="ctr"/>
            <a:endParaRPr lang="ja-JP" altLang="en-US" sz="3200" b="0" i="0" u="none" strike="noStrike" baseline="0" dirty="0">
              <a:solidFill>
                <a:srgbClr val="000000"/>
              </a:solidFill>
              <a:latin typeface="ＭＳ 明朝" panose="02020609040205080304" pitchFamily="17" charset="-128"/>
              <a:ea typeface="ＭＳ 明朝" panose="02020609040205080304" pitchFamily="17" charset="-128"/>
            </a:endParaRPr>
          </a:p>
          <a:p>
            <a:pPr algn="ctr"/>
            <a:r>
              <a:rPr lang="ja-JP" altLang="en-US" sz="2000" b="0" i="0" u="none" strike="noStrike" baseline="0" dirty="0">
                <a:solidFill>
                  <a:srgbClr val="000000"/>
                </a:solidFill>
                <a:latin typeface="ＭＳ 明朝" panose="02020609040205080304" pitchFamily="17" charset="-128"/>
                <a:ea typeface="ＭＳ 明朝" panose="02020609040205080304" pitchFamily="17" charset="-128"/>
              </a:rPr>
              <a:t>阿賀野市イメージキャラクター </a:t>
            </a:r>
          </a:p>
          <a:p>
            <a:pPr algn="ctr"/>
            <a:r>
              <a:rPr lang="ja-JP" altLang="en-US" sz="2000" b="0" i="0" u="none" strike="noStrike" baseline="0" dirty="0">
                <a:solidFill>
                  <a:srgbClr val="000000"/>
                </a:solidFill>
                <a:latin typeface="ＭＳ 明朝" panose="02020609040205080304" pitchFamily="17" charset="-128"/>
                <a:ea typeface="ＭＳ 明朝" panose="02020609040205080304" pitchFamily="17" charset="-128"/>
              </a:rPr>
              <a:t>「ごずっちょ」 </a:t>
            </a:r>
            <a:endParaRPr lang="ja-JP" altLang="en-US" dirty="0"/>
          </a:p>
        </p:txBody>
      </p:sp>
      <p:pic>
        <p:nvPicPr>
          <p:cNvPr id="8" name="図 7">
            <a:extLst>
              <a:ext uri="{FF2B5EF4-FFF2-40B4-BE49-F238E27FC236}">
                <a16:creationId xmlns:a16="http://schemas.microsoft.com/office/drawing/2014/main" id="{A9FF656B-17C2-4EBE-A5F5-D226086FD4C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15400" y="11597059"/>
            <a:ext cx="745991" cy="724977"/>
          </a:xfrm>
          <a:prstGeom prst="rect">
            <a:avLst/>
          </a:prstGeom>
        </p:spPr>
      </p:pic>
    </p:spTree>
    <p:extLst>
      <p:ext uri="{BB962C8B-B14F-4D97-AF65-F5344CB8AC3E}">
        <p14:creationId xmlns:p14="http://schemas.microsoft.com/office/powerpoint/2010/main" val="536629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081875" y="1506372"/>
            <a:ext cx="2348185" cy="951381"/>
          </a:xfrm>
        </p:spPr>
        <p:txBody>
          <a:bodyPr>
            <a:normAutofit/>
          </a:bodyPr>
          <a:lstStyle/>
          <a:p>
            <a:r>
              <a:rPr kumimoji="1" lang="en-US" altLang="ja-JP" sz="4000" dirty="0"/>
              <a:t>《</a:t>
            </a:r>
            <a:r>
              <a:rPr kumimoji="1" lang="ja-JP" altLang="en-US" sz="4000" dirty="0"/>
              <a:t>目次</a:t>
            </a:r>
            <a:r>
              <a:rPr kumimoji="1" lang="en-US" altLang="ja-JP" sz="4000" dirty="0"/>
              <a:t>》</a:t>
            </a:r>
            <a:endParaRPr kumimoji="1" lang="ja-JP" altLang="en-US" sz="4000" dirty="0"/>
          </a:p>
        </p:txBody>
      </p:sp>
      <p:sp>
        <p:nvSpPr>
          <p:cNvPr id="6" name="テキスト プレースホルダー 5"/>
          <p:cNvSpPr>
            <a:spLocks noGrp="1"/>
          </p:cNvSpPr>
          <p:nvPr>
            <p:ph type="body" sz="half" idx="2"/>
          </p:nvPr>
        </p:nvSpPr>
        <p:spPr>
          <a:xfrm>
            <a:off x="4110531" y="4205065"/>
            <a:ext cx="4290872" cy="3404496"/>
          </a:xfrm>
        </p:spPr>
        <p:txBody>
          <a:bodyPr/>
          <a:lstStyle/>
          <a:p>
            <a:r>
              <a:rPr kumimoji="1" lang="ja-JP" altLang="en-US" sz="2800" dirty="0">
                <a:solidFill>
                  <a:schemeClr val="tx1"/>
                </a:solidFill>
              </a:rPr>
              <a:t>１　消費生活窓口の概要</a:t>
            </a:r>
            <a:endParaRPr kumimoji="1" lang="en-US" altLang="ja-JP" sz="2800" dirty="0">
              <a:solidFill>
                <a:schemeClr val="tx1"/>
              </a:solidFill>
            </a:endParaRPr>
          </a:p>
          <a:p>
            <a:r>
              <a:rPr kumimoji="1" lang="ja-JP" altLang="en-US" sz="2400" dirty="0">
                <a:solidFill>
                  <a:schemeClr val="tx1"/>
                </a:solidFill>
              </a:rPr>
              <a:t>　　</a:t>
            </a:r>
            <a:r>
              <a:rPr lang="ja-JP" altLang="en-US" sz="2400" dirty="0">
                <a:solidFill>
                  <a:schemeClr val="tx1"/>
                </a:solidFill>
              </a:rPr>
              <a:t>　</a:t>
            </a:r>
            <a:endParaRPr lang="en-US" altLang="ja-JP" sz="3600" dirty="0">
              <a:solidFill>
                <a:schemeClr val="tx1"/>
              </a:solidFill>
            </a:endParaRPr>
          </a:p>
          <a:p>
            <a:r>
              <a:rPr lang="ja-JP" altLang="en-US" sz="2800" dirty="0">
                <a:solidFill>
                  <a:schemeClr val="tx1"/>
                </a:solidFill>
              </a:rPr>
              <a:t>２　消費生活相談事業</a:t>
            </a:r>
            <a:endParaRPr kumimoji="1" lang="en-US" altLang="ja-JP" sz="2400" dirty="0">
              <a:solidFill>
                <a:schemeClr val="tx1"/>
              </a:solidFill>
            </a:endParaRPr>
          </a:p>
          <a:p>
            <a:r>
              <a:rPr lang="ja-JP" altLang="en-US" sz="2400" dirty="0">
                <a:solidFill>
                  <a:schemeClr val="tx1"/>
                </a:solidFill>
              </a:rPr>
              <a:t>　　　</a:t>
            </a:r>
            <a:endParaRPr kumimoji="1" lang="en-US" altLang="ja-JP" sz="2800" dirty="0">
              <a:solidFill>
                <a:schemeClr val="tx1"/>
              </a:solidFill>
            </a:endParaRPr>
          </a:p>
          <a:p>
            <a:r>
              <a:rPr lang="ja-JP" altLang="en-US" sz="2800" dirty="0">
                <a:solidFill>
                  <a:schemeClr val="tx1"/>
                </a:solidFill>
              </a:rPr>
              <a:t>３　広報</a:t>
            </a:r>
            <a:r>
              <a:rPr lang="ja-JP" altLang="en-US" sz="2800" dirty="0" err="1">
                <a:solidFill>
                  <a:schemeClr val="tx1"/>
                </a:solidFill>
              </a:rPr>
              <a:t>あがの</a:t>
            </a:r>
            <a:r>
              <a:rPr lang="ja-JP" altLang="en-US" sz="2800" dirty="0">
                <a:solidFill>
                  <a:schemeClr val="tx1"/>
                </a:solidFill>
              </a:rPr>
              <a:t>掲載内容</a:t>
            </a:r>
            <a:endParaRPr lang="en-US" altLang="ja-JP" sz="2800" dirty="0">
              <a:solidFill>
                <a:schemeClr val="tx1"/>
              </a:solidFill>
            </a:endParaRPr>
          </a:p>
          <a:p>
            <a:pPr algn="ctr"/>
            <a:endParaRPr lang="en-US" altLang="ja-JP" sz="3600" dirty="0">
              <a:solidFill>
                <a:schemeClr val="tx1"/>
              </a:solidFill>
            </a:endParaRPr>
          </a:p>
        </p:txBody>
      </p:sp>
      <p:sp>
        <p:nvSpPr>
          <p:cNvPr id="7" name="テキスト プレースホルダー 5"/>
          <p:cNvSpPr txBox="1">
            <a:spLocks/>
          </p:cNvSpPr>
          <p:nvPr/>
        </p:nvSpPr>
        <p:spPr>
          <a:xfrm>
            <a:off x="1797107" y="4663645"/>
            <a:ext cx="8917723" cy="2487337"/>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000"/>
              </a:spcBef>
              <a:buFontTx/>
              <a:buNone/>
              <a:defRPr kumimoji="1" sz="3200" kern="1200">
                <a:solidFill>
                  <a:schemeClr val="accent1"/>
                </a:solidFill>
                <a:latin typeface="+mn-lt"/>
                <a:ea typeface="+mn-ea"/>
                <a:cs typeface="+mn-cs"/>
              </a:defRPr>
            </a:lvl1pPr>
            <a:lvl2pPr marL="609585" indent="0" algn="l" defTabSz="914400" rtl="0" eaLnBrk="1" latinLnBrk="0" hangingPunct="1">
              <a:lnSpc>
                <a:spcPct val="90000"/>
              </a:lnSpc>
              <a:spcBef>
                <a:spcPts val="500"/>
              </a:spcBef>
              <a:buFontTx/>
              <a:buNone/>
              <a:defRPr kumimoji="1" sz="24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Tx/>
              <a:buNone/>
              <a:defRPr kumimoji="1" sz="2000"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Tx/>
              <a:buNone/>
              <a:defRPr kumimoji="1" sz="18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Tx/>
              <a:buNone/>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ja-JP" altLang="en-US" dirty="0"/>
          </a:p>
        </p:txBody>
      </p:sp>
    </p:spTree>
    <p:extLst>
      <p:ext uri="{BB962C8B-B14F-4D97-AF65-F5344CB8AC3E}">
        <p14:creationId xmlns:p14="http://schemas.microsoft.com/office/powerpoint/2010/main" val="31638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3467" y="1065485"/>
            <a:ext cx="8146116" cy="624747"/>
          </a:xfrm>
        </p:spPr>
        <p:txBody>
          <a:bodyPr>
            <a:normAutofit fontScale="90000"/>
          </a:bodyPr>
          <a:lstStyle/>
          <a:p>
            <a:r>
              <a:rPr kumimoji="1" lang="ja-JP" altLang="en-US" sz="2000" dirty="0"/>
              <a:t>１　阿賀野市消費生活相談窓口の概要</a:t>
            </a:r>
            <a:br>
              <a:rPr kumimoji="1" lang="en-US" altLang="ja-JP" sz="2000" dirty="0"/>
            </a:br>
            <a:endParaRPr kumimoji="1" lang="ja-JP" altLang="en-US" sz="2000" dirty="0"/>
          </a:p>
        </p:txBody>
      </p:sp>
      <p:sp>
        <p:nvSpPr>
          <p:cNvPr id="3" name="テキスト プレースホルダー 2"/>
          <p:cNvSpPr>
            <a:spLocks noGrp="1"/>
          </p:cNvSpPr>
          <p:nvPr>
            <p:ph type="body" sz="quarter" idx="13"/>
          </p:nvPr>
        </p:nvSpPr>
        <p:spPr>
          <a:xfrm>
            <a:off x="1793467" y="2047953"/>
            <a:ext cx="8917723" cy="1610636"/>
          </a:xfrm>
        </p:spPr>
        <p:txBody>
          <a:bodyPr/>
          <a:lstStyle/>
          <a:p>
            <a:r>
              <a:rPr lang="en-US" altLang="ja-JP" sz="2000" dirty="0">
                <a:solidFill>
                  <a:schemeClr val="tx1"/>
                </a:solidFill>
              </a:rPr>
              <a:t>2009</a:t>
            </a:r>
            <a:r>
              <a:rPr lang="ja-JP" altLang="en-US" sz="2000" dirty="0">
                <a:solidFill>
                  <a:schemeClr val="tx1"/>
                </a:solidFill>
              </a:rPr>
              <a:t>年（平成</a:t>
            </a:r>
            <a:r>
              <a:rPr lang="en-US" altLang="ja-JP" sz="2000" dirty="0">
                <a:solidFill>
                  <a:schemeClr val="tx1"/>
                </a:solidFill>
              </a:rPr>
              <a:t>21</a:t>
            </a:r>
            <a:r>
              <a:rPr lang="ja-JP" altLang="en-US" sz="2000" dirty="0">
                <a:solidFill>
                  <a:schemeClr val="tx1"/>
                </a:solidFill>
              </a:rPr>
              <a:t>年）に消費者安全法が制定され、消費者の消費生活における被害を防止し、その安全を確保するため、阿賀野市においても</a:t>
            </a:r>
            <a:r>
              <a:rPr lang="en-US" altLang="ja-JP" sz="2000" dirty="0">
                <a:solidFill>
                  <a:schemeClr val="tx1"/>
                </a:solidFill>
              </a:rPr>
              <a:t>2012</a:t>
            </a:r>
            <a:r>
              <a:rPr lang="ja-JP" altLang="en-US" sz="2000" dirty="0">
                <a:solidFill>
                  <a:schemeClr val="tx1"/>
                </a:solidFill>
              </a:rPr>
              <a:t>年（平成</a:t>
            </a:r>
            <a:r>
              <a:rPr lang="en-US" altLang="ja-JP" sz="2000" dirty="0">
                <a:solidFill>
                  <a:schemeClr val="tx1"/>
                </a:solidFill>
              </a:rPr>
              <a:t>24</a:t>
            </a:r>
            <a:r>
              <a:rPr lang="ja-JP" altLang="en-US" sz="2000" dirty="0">
                <a:solidFill>
                  <a:schemeClr val="tx1"/>
                </a:solidFill>
              </a:rPr>
              <a:t>年）</a:t>
            </a:r>
            <a:r>
              <a:rPr lang="en-US" altLang="ja-JP" sz="2000" dirty="0">
                <a:solidFill>
                  <a:schemeClr val="tx1"/>
                </a:solidFill>
              </a:rPr>
              <a:t>8</a:t>
            </a:r>
            <a:r>
              <a:rPr lang="ja-JP" altLang="en-US" sz="2000" dirty="0">
                <a:solidFill>
                  <a:schemeClr val="tx1"/>
                </a:solidFill>
              </a:rPr>
              <a:t>月に「消費生活相談窓口」を設置いたしました。</a:t>
            </a:r>
            <a:r>
              <a:rPr kumimoji="1" lang="ja-JP" altLang="en-US" sz="2000" dirty="0">
                <a:solidFill>
                  <a:schemeClr val="tx1"/>
                </a:solidFill>
              </a:rPr>
              <a:t>全国消費生活情報ネットワーク・システム（</a:t>
            </a:r>
            <a:r>
              <a:rPr kumimoji="1" lang="en-US" altLang="ja-JP" sz="2000" dirty="0">
                <a:solidFill>
                  <a:schemeClr val="tx1"/>
                </a:solidFill>
              </a:rPr>
              <a:t>PIONET</a:t>
            </a:r>
            <a:r>
              <a:rPr kumimoji="1" lang="ja-JP" altLang="en-US" sz="2000" dirty="0">
                <a:solidFill>
                  <a:schemeClr val="tx1"/>
                </a:solidFill>
              </a:rPr>
              <a:t>）で各地の消費生活センターに寄せられた最新の相談情報を把握し、消費者被害の救済と防止に役立てています。</a:t>
            </a:r>
          </a:p>
        </p:txBody>
      </p:sp>
      <p:sp>
        <p:nvSpPr>
          <p:cNvPr id="4" name="テキスト プレースホルダー 3"/>
          <p:cNvSpPr>
            <a:spLocks noGrp="1"/>
          </p:cNvSpPr>
          <p:nvPr>
            <p:ph type="body" sz="half" idx="2"/>
          </p:nvPr>
        </p:nvSpPr>
        <p:spPr>
          <a:xfrm>
            <a:off x="2173642" y="5974075"/>
            <a:ext cx="2590086" cy="579003"/>
          </a:xfrm>
        </p:spPr>
        <p:txBody>
          <a:bodyPr/>
          <a:lstStyle/>
          <a:p>
            <a:r>
              <a:rPr kumimoji="1" lang="ja-JP" altLang="en-US" sz="2000" dirty="0">
                <a:solidFill>
                  <a:schemeClr val="tx1"/>
                </a:solidFill>
              </a:rPr>
              <a:t>（ア）設置の概要</a:t>
            </a:r>
            <a:endParaRPr lang="en-US" altLang="ja-JP" dirty="0"/>
          </a:p>
        </p:txBody>
      </p:sp>
      <p:graphicFrame>
        <p:nvGraphicFramePr>
          <p:cNvPr id="7" name="表 6"/>
          <p:cNvGraphicFramePr>
            <a:graphicFrameLocks noGrp="1"/>
          </p:cNvGraphicFramePr>
          <p:nvPr>
            <p:extLst>
              <p:ext uri="{D42A27DB-BD31-4B8C-83A1-F6EECF244321}">
                <p14:modId xmlns:p14="http://schemas.microsoft.com/office/powerpoint/2010/main" val="3938805691"/>
              </p:ext>
            </p:extLst>
          </p:nvPr>
        </p:nvGraphicFramePr>
        <p:xfrm>
          <a:off x="2191759" y="6553078"/>
          <a:ext cx="8128000" cy="3375387"/>
        </p:xfrm>
        <a:graphic>
          <a:graphicData uri="http://schemas.openxmlformats.org/drawingml/2006/table">
            <a:tbl>
              <a:tblPr firstRow="1" bandRow="1">
                <a:tableStyleId>{5C22544A-7EE6-4342-B048-85BDC9FD1C3A}</a:tableStyleId>
              </a:tblPr>
              <a:tblGrid>
                <a:gridCol w="2452430">
                  <a:extLst>
                    <a:ext uri="{9D8B030D-6E8A-4147-A177-3AD203B41FA5}">
                      <a16:colId xmlns:a16="http://schemas.microsoft.com/office/drawing/2014/main" val="1993509370"/>
                    </a:ext>
                  </a:extLst>
                </a:gridCol>
                <a:gridCol w="5675570">
                  <a:extLst>
                    <a:ext uri="{9D8B030D-6E8A-4147-A177-3AD203B41FA5}">
                      <a16:colId xmlns:a16="http://schemas.microsoft.com/office/drawing/2014/main" val="2114282537"/>
                    </a:ext>
                  </a:extLst>
                </a:gridCol>
              </a:tblGrid>
              <a:tr h="440041">
                <a:tc>
                  <a:txBody>
                    <a:bodyPr/>
                    <a:lstStyle/>
                    <a:p>
                      <a:pPr algn="ctr"/>
                      <a:r>
                        <a:rPr kumimoji="1" lang="ja-JP" altLang="en-US" dirty="0">
                          <a:solidFill>
                            <a:schemeClr val="tx1"/>
                          </a:solidFill>
                        </a:rPr>
                        <a:t>名称</a:t>
                      </a:r>
                    </a:p>
                  </a:txBody>
                  <a:tcPr/>
                </a:tc>
                <a:tc>
                  <a:txBody>
                    <a:bodyPr/>
                    <a:lstStyle/>
                    <a:p>
                      <a:r>
                        <a:rPr kumimoji="1" lang="ja-JP" altLang="en-US" dirty="0">
                          <a:solidFill>
                            <a:schemeClr val="tx1"/>
                          </a:solidFill>
                        </a:rPr>
                        <a:t>阿賀野市消費生活相談窓口</a:t>
                      </a:r>
                    </a:p>
                  </a:txBody>
                  <a:tcPr/>
                </a:tc>
                <a:extLst>
                  <a:ext uri="{0D108BD9-81ED-4DB2-BD59-A6C34878D82A}">
                    <a16:rowId xmlns:a16="http://schemas.microsoft.com/office/drawing/2014/main" val="4105023546"/>
                  </a:ext>
                </a:extLst>
              </a:tr>
              <a:tr h="1860857">
                <a:tc>
                  <a:txBody>
                    <a:bodyPr/>
                    <a:lstStyle/>
                    <a:p>
                      <a:pPr algn="ctr"/>
                      <a:r>
                        <a:rPr kumimoji="1" lang="ja-JP" altLang="en-US" b="1" dirty="0">
                          <a:solidFill>
                            <a:schemeClr val="tx1"/>
                          </a:solidFill>
                        </a:rPr>
                        <a:t>　　　　　　　　　　　　　　　　　　　　　　　　　　　　　　　　　　　　　　　　　　　　　　　　　　　　　　　　　</a:t>
                      </a:r>
                      <a:endParaRPr kumimoji="1" lang="en-US" altLang="ja-JP" b="1" dirty="0">
                        <a:solidFill>
                          <a:schemeClr val="tx1"/>
                        </a:solidFill>
                      </a:endParaRPr>
                    </a:p>
                    <a:p>
                      <a:pPr algn="ctr"/>
                      <a:endParaRPr kumimoji="1" lang="en-US" altLang="ja-JP" b="1" dirty="0">
                        <a:solidFill>
                          <a:schemeClr val="tx1"/>
                        </a:solidFill>
                      </a:endParaRPr>
                    </a:p>
                    <a:p>
                      <a:pPr algn="ctr"/>
                      <a:r>
                        <a:rPr kumimoji="1" lang="ja-JP" altLang="en-US" b="1" dirty="0">
                          <a:solidFill>
                            <a:schemeClr val="tx1"/>
                          </a:solidFill>
                        </a:rPr>
                        <a:t>所在地</a:t>
                      </a:r>
                      <a:endParaRPr kumimoji="1" lang="en-US" altLang="ja-JP" b="1" dirty="0">
                        <a:solidFill>
                          <a:schemeClr val="tx1"/>
                        </a:solidFill>
                      </a:endParaRPr>
                    </a:p>
                    <a:p>
                      <a:pPr algn="ctr"/>
                      <a:endParaRPr kumimoji="1" lang="ja-JP" altLang="en-US" b="1" dirty="0">
                        <a:solidFill>
                          <a:schemeClr val="tx1"/>
                        </a:solidFill>
                      </a:endParaRPr>
                    </a:p>
                  </a:txBody>
                  <a:tcPr/>
                </a:tc>
                <a:tc>
                  <a:txBody>
                    <a:bodyPr/>
                    <a:lstStyle/>
                    <a:p>
                      <a:r>
                        <a:rPr kumimoji="1" lang="ja-JP" altLang="en-US" dirty="0"/>
                        <a:t>　　　　　　　　　　　　　　　　　　　　　　　　　〒９５９</a:t>
                      </a:r>
                      <a:r>
                        <a:rPr kumimoji="1" lang="en-US" altLang="ja-JP" dirty="0"/>
                        <a:t>-</a:t>
                      </a:r>
                      <a:r>
                        <a:rPr kumimoji="1" lang="ja-JP" altLang="en-US" dirty="0"/>
                        <a:t>２０９２</a:t>
                      </a:r>
                      <a:endParaRPr kumimoji="1" lang="en-US" altLang="ja-JP" dirty="0"/>
                    </a:p>
                    <a:p>
                      <a:r>
                        <a:rPr kumimoji="1" lang="ja-JP" altLang="en-US" dirty="0"/>
                        <a:t>新潟県阿賀野市岡山町１０番１５号</a:t>
                      </a:r>
                      <a:endParaRPr kumimoji="1" lang="en-US" altLang="ja-JP" dirty="0"/>
                    </a:p>
                    <a:p>
                      <a:r>
                        <a:rPr kumimoji="1" lang="ja-JP" altLang="en-US" dirty="0"/>
                        <a:t>阿賀野市役所　市民生活課内</a:t>
                      </a:r>
                      <a:endParaRPr kumimoji="1" lang="en-US" altLang="ja-JP" dirty="0"/>
                    </a:p>
                    <a:p>
                      <a:r>
                        <a:rPr kumimoji="1" lang="ja-JP" altLang="en-US" dirty="0"/>
                        <a:t>電話　０２５０</a:t>
                      </a:r>
                      <a:r>
                        <a:rPr kumimoji="1" lang="en-US" altLang="ja-JP" dirty="0"/>
                        <a:t>-</a:t>
                      </a:r>
                      <a:r>
                        <a:rPr kumimoji="1" lang="ja-JP" altLang="en-US" dirty="0"/>
                        <a:t>６２</a:t>
                      </a:r>
                      <a:r>
                        <a:rPr kumimoji="1" lang="en-US" altLang="ja-JP" dirty="0"/>
                        <a:t>-</a:t>
                      </a:r>
                      <a:r>
                        <a:rPr kumimoji="1" lang="ja-JP" altLang="en-US" dirty="0"/>
                        <a:t>２５１０（代表）</a:t>
                      </a:r>
                    </a:p>
                  </a:txBody>
                  <a:tcPr/>
                </a:tc>
                <a:extLst>
                  <a:ext uri="{0D108BD9-81ED-4DB2-BD59-A6C34878D82A}">
                    <a16:rowId xmlns:a16="http://schemas.microsoft.com/office/drawing/2014/main" val="2149374679"/>
                  </a:ext>
                </a:extLst>
              </a:tr>
              <a:tr h="997947">
                <a:tc>
                  <a:txBody>
                    <a:bodyPr/>
                    <a:lstStyle/>
                    <a:p>
                      <a:pPr algn="ctr"/>
                      <a:r>
                        <a:rPr kumimoji="1" lang="ja-JP" altLang="en-US" b="1" dirty="0"/>
                        <a:t>　　　　　　　　　　　　　　　　　　　　　　　　　　　　　開設年月日</a:t>
                      </a:r>
                    </a:p>
                  </a:txBody>
                  <a:tcPr/>
                </a:tc>
                <a:tc>
                  <a:txBody>
                    <a:bodyPr/>
                    <a:lstStyle/>
                    <a:p>
                      <a:r>
                        <a:rPr kumimoji="1" lang="ja-JP" altLang="en-US" dirty="0"/>
                        <a:t>　　　　　　　　　　　　　　　　　　　　　　　　　　　　　平成２４年８月１日</a:t>
                      </a:r>
                    </a:p>
                  </a:txBody>
                  <a:tcPr/>
                </a:tc>
                <a:extLst>
                  <a:ext uri="{0D108BD9-81ED-4DB2-BD59-A6C34878D82A}">
                    <a16:rowId xmlns:a16="http://schemas.microsoft.com/office/drawing/2014/main" val="129561840"/>
                  </a:ext>
                </a:extLst>
              </a:tr>
            </a:tbl>
          </a:graphicData>
        </a:graphic>
      </p:graphicFrame>
      <p:sp>
        <p:nvSpPr>
          <p:cNvPr id="8" name="テキスト プレースホルダー 3"/>
          <p:cNvSpPr txBox="1">
            <a:spLocks/>
          </p:cNvSpPr>
          <p:nvPr/>
        </p:nvSpPr>
        <p:spPr>
          <a:xfrm>
            <a:off x="2191759" y="11167956"/>
            <a:ext cx="8917723" cy="1729474"/>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None/>
              <a:defRPr kumimoji="1" lang="en-US"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2000" dirty="0">
                <a:solidFill>
                  <a:schemeClr val="tx1"/>
                </a:solidFill>
              </a:rPr>
              <a:t>（イ）組織</a:t>
            </a:r>
            <a:endParaRPr lang="en-US" altLang="ja-JP" sz="2000" dirty="0">
              <a:solidFill>
                <a:schemeClr val="tx1"/>
              </a:solidFill>
            </a:endParaRPr>
          </a:p>
          <a:p>
            <a:endParaRPr lang="en-US" altLang="ja-JP" sz="2000" dirty="0">
              <a:solidFill>
                <a:schemeClr val="tx1"/>
              </a:solidFill>
            </a:endParaRPr>
          </a:p>
          <a:p>
            <a:r>
              <a:rPr lang="ja-JP" altLang="en-US" sz="2000" dirty="0">
                <a:solidFill>
                  <a:schemeClr val="tx1"/>
                </a:solidFill>
              </a:rPr>
              <a:t>担当職員　２名　市民生活課職員兼務</a:t>
            </a:r>
            <a:endParaRPr lang="en-US" altLang="ja-JP" sz="2000" dirty="0">
              <a:solidFill>
                <a:schemeClr val="tx1"/>
              </a:solidFill>
            </a:endParaRPr>
          </a:p>
          <a:p>
            <a:r>
              <a:rPr lang="ja-JP" altLang="en-US" sz="2000" dirty="0">
                <a:solidFill>
                  <a:schemeClr val="tx1"/>
                </a:solidFill>
              </a:rPr>
              <a:t>相談員　　１名　会計年度任用職員</a:t>
            </a:r>
            <a:endParaRPr lang="ja-JP" altLang="en-US" dirty="0"/>
          </a:p>
        </p:txBody>
      </p:sp>
      <p:sp>
        <p:nvSpPr>
          <p:cNvPr id="9" name="テキスト プレースホルダー 3"/>
          <p:cNvSpPr txBox="1">
            <a:spLocks/>
          </p:cNvSpPr>
          <p:nvPr/>
        </p:nvSpPr>
        <p:spPr>
          <a:xfrm>
            <a:off x="2191759" y="12897430"/>
            <a:ext cx="8917723" cy="1729474"/>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None/>
              <a:defRPr kumimoji="1" lang="en-US" sz="28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endParaRPr lang="ja-JP" altLang="en-US" dirty="0"/>
          </a:p>
        </p:txBody>
      </p:sp>
    </p:spTree>
    <p:extLst>
      <p:ext uri="{BB962C8B-B14F-4D97-AF65-F5344CB8AC3E}">
        <p14:creationId xmlns:p14="http://schemas.microsoft.com/office/powerpoint/2010/main" val="979779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7455" y="2491724"/>
            <a:ext cx="8146116" cy="8850489"/>
          </a:xfrm>
        </p:spPr>
        <p:txBody>
          <a:bodyPr>
            <a:normAutofit fontScale="90000"/>
          </a:bodyPr>
          <a:lstStyle/>
          <a:p>
            <a:r>
              <a:rPr lang="ja-JP" altLang="en-US" sz="2000" b="1" dirty="0"/>
              <a:t>２　消費生活相談事業</a:t>
            </a:r>
            <a:br>
              <a:rPr lang="en-US" altLang="ja-JP" sz="2000" b="1" dirty="0"/>
            </a:br>
            <a:br>
              <a:rPr lang="en-US" altLang="ja-JP" sz="2000" b="1" dirty="0"/>
            </a:br>
            <a:br>
              <a:rPr lang="en-US" altLang="ja-JP" sz="2000" b="1" dirty="0"/>
            </a:br>
            <a:br>
              <a:rPr lang="en-US" altLang="ja-JP" sz="2000" dirty="0"/>
            </a:br>
            <a:br>
              <a:rPr lang="en-US" altLang="ja-JP" sz="2000" dirty="0"/>
            </a:br>
            <a:r>
              <a:rPr lang="ja-JP" altLang="en-US" sz="2000" dirty="0"/>
              <a:t>　</a:t>
            </a:r>
            <a:r>
              <a:rPr lang="en-US" altLang="ja-JP" sz="2000" dirty="0"/>
              <a:t>2-1</a:t>
            </a:r>
            <a:r>
              <a:rPr lang="ja-JP" altLang="en-US" sz="2000" dirty="0"/>
              <a:t>　消費生活相談の受付状況</a:t>
            </a:r>
            <a:br>
              <a:rPr lang="en-US" altLang="ja-JP" sz="2000" dirty="0"/>
            </a:br>
            <a:br>
              <a:rPr lang="en-US" altLang="ja-JP" sz="2000" dirty="0"/>
            </a:br>
            <a:r>
              <a:rPr lang="ja-JP" altLang="en-US" sz="2000" dirty="0"/>
              <a:t>　</a:t>
            </a:r>
            <a:br>
              <a:rPr lang="en-US" altLang="ja-JP" sz="2000" dirty="0"/>
            </a:br>
            <a:r>
              <a:rPr lang="ja-JP" altLang="en-US" sz="2000" dirty="0"/>
              <a:t>　</a:t>
            </a:r>
            <a:r>
              <a:rPr lang="ja-JP" altLang="en-US" sz="2000" dirty="0">
                <a:latin typeface="+mj-ea"/>
              </a:rPr>
              <a:t>〇相談件数</a:t>
            </a:r>
            <a:br>
              <a:rPr lang="en-US" altLang="ja-JP" sz="2000" dirty="0">
                <a:latin typeface="+mj-ea"/>
              </a:rPr>
            </a:br>
            <a:r>
              <a:rPr lang="ja-JP" altLang="en-US" sz="2000" dirty="0">
                <a:latin typeface="+mj-ea"/>
              </a:rPr>
              <a:t>　　・　苦情・・・・・</a:t>
            </a:r>
            <a:r>
              <a:rPr lang="en-US" altLang="ja-JP" sz="2000" dirty="0">
                <a:latin typeface="+mj-ea"/>
              </a:rPr>
              <a:t>109</a:t>
            </a:r>
            <a:r>
              <a:rPr lang="ja-JP" altLang="en-US" sz="2000" dirty="0">
                <a:latin typeface="+mj-ea"/>
              </a:rPr>
              <a:t>件</a:t>
            </a:r>
            <a:br>
              <a:rPr lang="en-US" altLang="ja-JP" sz="2000" dirty="0">
                <a:latin typeface="+mj-ea"/>
              </a:rPr>
            </a:br>
            <a:r>
              <a:rPr lang="ja-JP" altLang="en-US" sz="2000" dirty="0">
                <a:latin typeface="+mj-ea"/>
              </a:rPr>
              <a:t>　　・　問い合わせ・・</a:t>
            </a:r>
            <a:r>
              <a:rPr lang="en-US" altLang="ja-JP" sz="2000" dirty="0">
                <a:latin typeface="+mj-ea"/>
              </a:rPr>
              <a:t>10</a:t>
            </a:r>
            <a:r>
              <a:rPr lang="ja-JP" altLang="en-US" sz="2000" dirty="0">
                <a:latin typeface="+mj-ea"/>
              </a:rPr>
              <a:t>件</a:t>
            </a:r>
            <a:br>
              <a:rPr lang="en-US" altLang="ja-JP" sz="2000" dirty="0">
                <a:latin typeface="+mj-ea"/>
              </a:rPr>
            </a:br>
            <a:br>
              <a:rPr lang="en-US" altLang="ja-JP" sz="2000" dirty="0">
                <a:latin typeface="+mj-ea"/>
              </a:rPr>
            </a:br>
            <a:br>
              <a:rPr lang="en-US" altLang="ja-JP" sz="2000" dirty="0">
                <a:latin typeface="+mj-ea"/>
              </a:rPr>
            </a:br>
            <a:r>
              <a:rPr lang="ja-JP" altLang="en-US" sz="2000" dirty="0">
                <a:latin typeface="+mj-ea"/>
              </a:rPr>
              <a:t>　〇相談者の性別</a:t>
            </a:r>
            <a:br>
              <a:rPr lang="en-US" altLang="ja-JP" sz="2000" dirty="0">
                <a:latin typeface="+mj-ea"/>
              </a:rPr>
            </a:br>
            <a:r>
              <a:rPr lang="ja-JP" altLang="en-US" sz="2000" dirty="0">
                <a:latin typeface="+mj-ea"/>
              </a:rPr>
              <a:t>　　・　男性・・・</a:t>
            </a:r>
            <a:r>
              <a:rPr lang="en-US" altLang="ja-JP" sz="2000" dirty="0">
                <a:latin typeface="+mj-ea"/>
              </a:rPr>
              <a:t>57</a:t>
            </a:r>
            <a:r>
              <a:rPr lang="ja-JP" altLang="en-US" sz="2000" dirty="0">
                <a:latin typeface="+mj-ea"/>
              </a:rPr>
              <a:t>人</a:t>
            </a:r>
            <a:br>
              <a:rPr lang="en-US" altLang="ja-JP" sz="2000" dirty="0">
                <a:latin typeface="+mj-ea"/>
              </a:rPr>
            </a:br>
            <a:r>
              <a:rPr lang="ja-JP" altLang="en-US" sz="2000" dirty="0">
                <a:latin typeface="+mj-ea"/>
              </a:rPr>
              <a:t>　　・　女性・・・</a:t>
            </a:r>
            <a:r>
              <a:rPr lang="en-US" altLang="ja-JP" sz="2000" dirty="0">
                <a:latin typeface="+mj-ea"/>
              </a:rPr>
              <a:t>62</a:t>
            </a:r>
            <a:r>
              <a:rPr lang="ja-JP" altLang="en-US" sz="2000" dirty="0">
                <a:latin typeface="+mj-ea"/>
              </a:rPr>
              <a:t>人</a:t>
            </a:r>
            <a:br>
              <a:rPr lang="en-US" altLang="ja-JP" sz="2000" dirty="0">
                <a:latin typeface="+mj-ea"/>
              </a:rPr>
            </a:br>
            <a:br>
              <a:rPr lang="en-US" altLang="ja-JP" sz="2000" dirty="0">
                <a:latin typeface="+mj-ea"/>
              </a:rPr>
            </a:br>
            <a:br>
              <a:rPr lang="en-US" altLang="ja-JP" sz="2000" dirty="0">
                <a:latin typeface="+mj-ea"/>
              </a:rPr>
            </a:br>
            <a:r>
              <a:rPr lang="ja-JP" altLang="en-US" sz="2000" dirty="0">
                <a:latin typeface="+mj-ea"/>
              </a:rPr>
              <a:t>　〇相談方法</a:t>
            </a:r>
            <a:br>
              <a:rPr lang="en-US" altLang="ja-JP" sz="2000" dirty="0">
                <a:latin typeface="+mj-ea"/>
              </a:rPr>
            </a:br>
            <a:r>
              <a:rPr lang="ja-JP" altLang="en-US" sz="2000" dirty="0">
                <a:latin typeface="+mj-ea"/>
              </a:rPr>
              <a:t>　　・来訪・・・</a:t>
            </a:r>
            <a:r>
              <a:rPr lang="en-US" altLang="ja-JP" sz="2000" dirty="0">
                <a:latin typeface="+mj-ea"/>
              </a:rPr>
              <a:t>42</a:t>
            </a:r>
            <a:r>
              <a:rPr lang="ja-JP" altLang="en-US" sz="2000" dirty="0">
                <a:latin typeface="+mj-ea"/>
              </a:rPr>
              <a:t>件</a:t>
            </a:r>
            <a:br>
              <a:rPr lang="en-US" altLang="ja-JP" sz="2000" dirty="0">
                <a:latin typeface="+mj-ea"/>
              </a:rPr>
            </a:br>
            <a:r>
              <a:rPr lang="ja-JP" altLang="en-US" sz="2000" dirty="0">
                <a:latin typeface="+mj-ea"/>
              </a:rPr>
              <a:t>　　・電話・・・</a:t>
            </a:r>
            <a:r>
              <a:rPr lang="en-US" altLang="ja-JP" sz="2000" dirty="0">
                <a:latin typeface="+mj-ea"/>
              </a:rPr>
              <a:t>7</a:t>
            </a:r>
            <a:r>
              <a:rPr lang="ja-JP" altLang="en-US" sz="2000" dirty="0">
                <a:latin typeface="+mj-ea"/>
              </a:rPr>
              <a:t>６件</a:t>
            </a:r>
            <a:br>
              <a:rPr lang="en-US" altLang="ja-JP" sz="2000" dirty="0">
                <a:latin typeface="+mj-ea"/>
              </a:rPr>
            </a:br>
            <a:r>
              <a:rPr lang="ja-JP" altLang="en-US" sz="2000" dirty="0">
                <a:latin typeface="+mj-ea"/>
              </a:rPr>
              <a:t>　　・文書・・・</a:t>
            </a:r>
            <a:r>
              <a:rPr lang="en-US" altLang="ja-JP" sz="2000" dirty="0">
                <a:latin typeface="+mj-ea"/>
              </a:rPr>
              <a:t>1</a:t>
            </a:r>
            <a:r>
              <a:rPr lang="ja-JP" altLang="en-US" sz="2000" dirty="0">
                <a:latin typeface="+mj-ea"/>
              </a:rPr>
              <a:t>件</a:t>
            </a:r>
            <a:br>
              <a:rPr lang="en-US" altLang="ja-JP" sz="2000" dirty="0">
                <a:latin typeface="+mj-ea"/>
              </a:rPr>
            </a:br>
            <a:br>
              <a:rPr lang="en-US" altLang="ja-JP" sz="2000" dirty="0">
                <a:latin typeface="+mj-ea"/>
              </a:rPr>
            </a:br>
            <a:br>
              <a:rPr lang="en-US" altLang="ja-JP" sz="2000" dirty="0">
                <a:latin typeface="+mj-ea"/>
              </a:rPr>
            </a:br>
            <a:r>
              <a:rPr lang="ja-JP" altLang="en-US" sz="2000" dirty="0">
                <a:latin typeface="+mj-ea"/>
              </a:rPr>
              <a:t>　〇相談者年齢</a:t>
            </a:r>
            <a:br>
              <a:rPr lang="en-US" altLang="ja-JP" sz="2000" dirty="0">
                <a:latin typeface="+mj-ea"/>
              </a:rPr>
            </a:br>
            <a:r>
              <a:rPr lang="ja-JP" altLang="en-US" sz="2000" dirty="0">
                <a:latin typeface="+mj-ea"/>
              </a:rPr>
              <a:t>　　・　１０歳代・・・</a:t>
            </a:r>
            <a:r>
              <a:rPr lang="en-US" altLang="ja-JP" sz="2000" dirty="0">
                <a:latin typeface="+mj-ea"/>
              </a:rPr>
              <a:t>1</a:t>
            </a:r>
            <a:br>
              <a:rPr lang="en-US" altLang="ja-JP" sz="2000" dirty="0">
                <a:latin typeface="+mj-ea"/>
              </a:rPr>
            </a:br>
            <a:r>
              <a:rPr lang="ja-JP" altLang="en-US" sz="2000" dirty="0">
                <a:latin typeface="+mj-ea"/>
              </a:rPr>
              <a:t>　　・　２０歳代・・・</a:t>
            </a:r>
            <a:r>
              <a:rPr lang="en-US" altLang="ja-JP" sz="2000" dirty="0">
                <a:latin typeface="+mj-ea"/>
              </a:rPr>
              <a:t>7</a:t>
            </a:r>
            <a:br>
              <a:rPr lang="en-US" altLang="ja-JP" sz="2000" dirty="0">
                <a:latin typeface="+mj-ea"/>
              </a:rPr>
            </a:br>
            <a:r>
              <a:rPr lang="ja-JP" altLang="en-US" sz="2000" dirty="0">
                <a:latin typeface="+mj-ea"/>
              </a:rPr>
              <a:t>　　・　３０歳代・・・</a:t>
            </a:r>
            <a:r>
              <a:rPr lang="en-US" altLang="ja-JP" sz="2000" dirty="0">
                <a:latin typeface="+mj-ea"/>
              </a:rPr>
              <a:t>8</a:t>
            </a:r>
            <a:br>
              <a:rPr lang="en-US" altLang="ja-JP" sz="2000" dirty="0">
                <a:latin typeface="+mj-ea"/>
              </a:rPr>
            </a:br>
            <a:r>
              <a:rPr lang="ja-JP" altLang="en-US" sz="2000" dirty="0">
                <a:latin typeface="+mj-ea"/>
              </a:rPr>
              <a:t>　　・　４０歳代・・・</a:t>
            </a:r>
            <a:r>
              <a:rPr lang="en-US" altLang="ja-JP" sz="2000" dirty="0">
                <a:latin typeface="+mj-ea"/>
              </a:rPr>
              <a:t>8</a:t>
            </a:r>
            <a:br>
              <a:rPr lang="en-US" altLang="ja-JP" sz="2000" dirty="0">
                <a:latin typeface="+mj-ea"/>
              </a:rPr>
            </a:br>
            <a:r>
              <a:rPr lang="ja-JP" altLang="en-US" sz="2000" dirty="0">
                <a:latin typeface="+mj-ea"/>
              </a:rPr>
              <a:t>　　・　５０歳代・・・</a:t>
            </a:r>
            <a:r>
              <a:rPr lang="en-US" altLang="ja-JP" sz="2000" dirty="0">
                <a:latin typeface="+mj-ea"/>
              </a:rPr>
              <a:t>17</a:t>
            </a:r>
            <a:br>
              <a:rPr lang="en-US" altLang="ja-JP" sz="2000" dirty="0">
                <a:latin typeface="+mj-ea"/>
              </a:rPr>
            </a:br>
            <a:r>
              <a:rPr lang="ja-JP" altLang="en-US" sz="2000" dirty="0">
                <a:latin typeface="+mj-ea"/>
              </a:rPr>
              <a:t>　　・　６０歳代・・・</a:t>
            </a:r>
            <a:r>
              <a:rPr lang="en-US" altLang="ja-JP" sz="2000" dirty="0">
                <a:latin typeface="+mj-ea"/>
              </a:rPr>
              <a:t>18</a:t>
            </a:r>
            <a:br>
              <a:rPr lang="en-US" altLang="ja-JP" sz="2000" dirty="0">
                <a:latin typeface="+mj-ea"/>
              </a:rPr>
            </a:br>
            <a:r>
              <a:rPr lang="ja-JP" altLang="en-US" sz="2000" dirty="0">
                <a:latin typeface="+mj-ea"/>
              </a:rPr>
              <a:t>　　・　７０歳代・・・</a:t>
            </a:r>
            <a:r>
              <a:rPr lang="en-US" altLang="ja-JP" sz="2000" dirty="0">
                <a:latin typeface="+mj-ea"/>
              </a:rPr>
              <a:t>17</a:t>
            </a:r>
            <a:br>
              <a:rPr lang="en-US" altLang="ja-JP" sz="2000" dirty="0">
                <a:latin typeface="+mj-ea"/>
              </a:rPr>
            </a:br>
            <a:r>
              <a:rPr lang="ja-JP" altLang="en-US" sz="2000" dirty="0">
                <a:latin typeface="+mj-ea"/>
              </a:rPr>
              <a:t>　　・　８０歳代・・・</a:t>
            </a:r>
            <a:r>
              <a:rPr lang="en-US" altLang="ja-JP" sz="2000" dirty="0">
                <a:latin typeface="+mj-ea"/>
              </a:rPr>
              <a:t>6</a:t>
            </a:r>
            <a:br>
              <a:rPr lang="en-US" altLang="ja-JP" sz="2000" dirty="0">
                <a:latin typeface="+mj-ea"/>
              </a:rPr>
            </a:br>
            <a:r>
              <a:rPr lang="ja-JP" altLang="en-US" sz="2000" dirty="0">
                <a:latin typeface="+mj-ea"/>
              </a:rPr>
              <a:t>　　・　９０歳代・・・</a:t>
            </a:r>
            <a:r>
              <a:rPr lang="en-US" altLang="ja-JP" sz="2000" dirty="0">
                <a:latin typeface="+mj-ea"/>
              </a:rPr>
              <a:t>1</a:t>
            </a:r>
            <a:br>
              <a:rPr lang="en-US" altLang="ja-JP" sz="2000" dirty="0">
                <a:latin typeface="+mj-ea"/>
              </a:rPr>
            </a:br>
            <a:r>
              <a:rPr lang="ja-JP" altLang="en-US" sz="2000" dirty="0">
                <a:latin typeface="+mj-ea"/>
              </a:rPr>
              <a:t>　　・　無回答・・・・</a:t>
            </a:r>
            <a:r>
              <a:rPr lang="en-US" altLang="ja-JP" sz="2000" dirty="0">
                <a:latin typeface="+mj-ea"/>
              </a:rPr>
              <a:t>61</a:t>
            </a:r>
            <a:br>
              <a:rPr lang="en-US" altLang="ja-JP" sz="2000" dirty="0">
                <a:latin typeface="+mj-ea"/>
              </a:rPr>
            </a:br>
            <a:br>
              <a:rPr lang="en-US" altLang="ja-JP" sz="2000" dirty="0">
                <a:latin typeface="+mj-ea"/>
              </a:rPr>
            </a:br>
            <a:br>
              <a:rPr lang="en-US" altLang="ja-JP" sz="2000" dirty="0">
                <a:latin typeface="+mj-ea"/>
              </a:rPr>
            </a:br>
            <a:r>
              <a:rPr lang="ja-JP" altLang="en-US" sz="2000" dirty="0">
                <a:latin typeface="+mj-ea"/>
              </a:rPr>
              <a:t>　〇契約者年齢</a:t>
            </a:r>
            <a:br>
              <a:rPr lang="en-US" altLang="ja-JP" sz="2000" dirty="0">
                <a:latin typeface="+mj-ea"/>
              </a:rPr>
            </a:br>
            <a:r>
              <a:rPr lang="ja-JP" altLang="en-US" sz="2000" dirty="0">
                <a:latin typeface="+mj-ea"/>
              </a:rPr>
              <a:t>　　</a:t>
            </a:r>
            <a:r>
              <a:rPr lang="ja-JP" altLang="en-US" sz="2000" dirty="0">
                <a:solidFill>
                  <a:prstClr val="black"/>
                </a:solidFill>
                <a:latin typeface="+mj-ea"/>
              </a:rPr>
              <a:t>・　１０歳代・・・</a:t>
            </a:r>
            <a:r>
              <a:rPr lang="en-US" altLang="ja-JP" sz="2000" dirty="0">
                <a:solidFill>
                  <a:prstClr val="black"/>
                </a:solidFill>
                <a:latin typeface="+mj-ea"/>
              </a:rPr>
              <a:t>2</a:t>
            </a:r>
            <a:br>
              <a:rPr lang="en-US" altLang="ja-JP" sz="2000" dirty="0">
                <a:solidFill>
                  <a:prstClr val="black"/>
                </a:solidFill>
                <a:latin typeface="+mj-ea"/>
              </a:rPr>
            </a:br>
            <a:r>
              <a:rPr lang="ja-JP" altLang="en-US" sz="2000" dirty="0">
                <a:solidFill>
                  <a:prstClr val="black"/>
                </a:solidFill>
                <a:latin typeface="+mj-ea"/>
              </a:rPr>
              <a:t>　　・　２０歳代・・・</a:t>
            </a:r>
            <a:r>
              <a:rPr lang="en-US" altLang="ja-JP" sz="2000" dirty="0">
                <a:solidFill>
                  <a:prstClr val="black"/>
                </a:solidFill>
                <a:latin typeface="+mj-ea"/>
              </a:rPr>
              <a:t>7</a:t>
            </a:r>
            <a:br>
              <a:rPr lang="en-US" altLang="ja-JP" sz="2000" dirty="0">
                <a:solidFill>
                  <a:prstClr val="black"/>
                </a:solidFill>
                <a:latin typeface="+mj-ea"/>
              </a:rPr>
            </a:br>
            <a:r>
              <a:rPr lang="ja-JP" altLang="en-US" sz="2000" dirty="0">
                <a:solidFill>
                  <a:prstClr val="black"/>
                </a:solidFill>
                <a:latin typeface="+mj-ea"/>
              </a:rPr>
              <a:t>　　・　３０歳代・・・</a:t>
            </a:r>
            <a:r>
              <a:rPr lang="en-US" altLang="ja-JP" sz="2000" dirty="0">
                <a:solidFill>
                  <a:prstClr val="black"/>
                </a:solidFill>
                <a:latin typeface="+mj-ea"/>
              </a:rPr>
              <a:t>3</a:t>
            </a:r>
            <a:br>
              <a:rPr lang="en-US" altLang="ja-JP" sz="2000" dirty="0">
                <a:solidFill>
                  <a:prstClr val="black"/>
                </a:solidFill>
                <a:latin typeface="+mj-ea"/>
              </a:rPr>
            </a:br>
            <a:r>
              <a:rPr lang="ja-JP" altLang="en-US" sz="2000" dirty="0">
                <a:solidFill>
                  <a:prstClr val="black"/>
                </a:solidFill>
                <a:latin typeface="+mj-ea"/>
              </a:rPr>
              <a:t>　　・　４０歳代・・・</a:t>
            </a:r>
            <a:r>
              <a:rPr lang="en-US" altLang="ja-JP" sz="2000" dirty="0">
                <a:solidFill>
                  <a:prstClr val="black"/>
                </a:solidFill>
                <a:latin typeface="+mj-ea"/>
              </a:rPr>
              <a:t>5</a:t>
            </a:r>
            <a:br>
              <a:rPr lang="en-US" altLang="ja-JP" sz="2000" dirty="0">
                <a:solidFill>
                  <a:prstClr val="black"/>
                </a:solidFill>
                <a:latin typeface="+mj-ea"/>
              </a:rPr>
            </a:br>
            <a:r>
              <a:rPr lang="ja-JP" altLang="en-US" sz="2000" dirty="0">
                <a:solidFill>
                  <a:prstClr val="black"/>
                </a:solidFill>
                <a:latin typeface="+mj-ea"/>
              </a:rPr>
              <a:t>　　・　５０歳代・・・</a:t>
            </a:r>
            <a:r>
              <a:rPr lang="en-US" altLang="ja-JP" sz="2000" dirty="0">
                <a:solidFill>
                  <a:prstClr val="black"/>
                </a:solidFill>
                <a:latin typeface="+mj-ea"/>
              </a:rPr>
              <a:t>13</a:t>
            </a:r>
            <a:br>
              <a:rPr lang="en-US" altLang="ja-JP" sz="2000" dirty="0">
                <a:solidFill>
                  <a:prstClr val="black"/>
                </a:solidFill>
                <a:latin typeface="+mj-ea"/>
              </a:rPr>
            </a:br>
            <a:r>
              <a:rPr lang="ja-JP" altLang="en-US" sz="2000" dirty="0">
                <a:solidFill>
                  <a:prstClr val="black"/>
                </a:solidFill>
                <a:latin typeface="+mj-ea"/>
              </a:rPr>
              <a:t>　　・　６０歳代・・・</a:t>
            </a:r>
            <a:r>
              <a:rPr lang="en-US" altLang="ja-JP" sz="2000" dirty="0">
                <a:solidFill>
                  <a:prstClr val="black"/>
                </a:solidFill>
                <a:latin typeface="+mj-ea"/>
              </a:rPr>
              <a:t>11</a:t>
            </a:r>
            <a:br>
              <a:rPr lang="en-US" altLang="ja-JP" sz="2000" dirty="0">
                <a:solidFill>
                  <a:prstClr val="black"/>
                </a:solidFill>
                <a:latin typeface="+mj-ea"/>
              </a:rPr>
            </a:br>
            <a:r>
              <a:rPr lang="ja-JP" altLang="en-US" sz="2000" dirty="0">
                <a:solidFill>
                  <a:prstClr val="black"/>
                </a:solidFill>
                <a:latin typeface="+mj-ea"/>
              </a:rPr>
              <a:t>　　・　７０歳代・・・</a:t>
            </a:r>
            <a:r>
              <a:rPr lang="en-US" altLang="ja-JP" sz="2000" dirty="0">
                <a:solidFill>
                  <a:prstClr val="black"/>
                </a:solidFill>
                <a:latin typeface="+mj-ea"/>
              </a:rPr>
              <a:t>12</a:t>
            </a:r>
            <a:br>
              <a:rPr lang="en-US" altLang="ja-JP" sz="2000" dirty="0">
                <a:solidFill>
                  <a:prstClr val="black"/>
                </a:solidFill>
                <a:latin typeface="+mj-ea"/>
              </a:rPr>
            </a:br>
            <a:r>
              <a:rPr lang="ja-JP" altLang="en-US" sz="2000" dirty="0">
                <a:solidFill>
                  <a:prstClr val="black"/>
                </a:solidFill>
                <a:latin typeface="+mj-ea"/>
              </a:rPr>
              <a:t>　　・　８０歳代・・・</a:t>
            </a:r>
            <a:r>
              <a:rPr lang="en-US" altLang="ja-JP" sz="2000" dirty="0">
                <a:solidFill>
                  <a:prstClr val="black"/>
                </a:solidFill>
                <a:latin typeface="+mj-ea"/>
              </a:rPr>
              <a:t>4</a:t>
            </a:r>
            <a:br>
              <a:rPr lang="en-US" altLang="ja-JP" sz="2000" dirty="0">
                <a:solidFill>
                  <a:prstClr val="black"/>
                </a:solidFill>
                <a:latin typeface="+mj-ea"/>
              </a:rPr>
            </a:br>
            <a:r>
              <a:rPr lang="ja-JP" altLang="en-US" sz="2000" dirty="0">
                <a:solidFill>
                  <a:prstClr val="black"/>
                </a:solidFill>
                <a:latin typeface="+mj-ea"/>
              </a:rPr>
              <a:t>　　・　９０歳代・・・</a:t>
            </a:r>
            <a:r>
              <a:rPr lang="en-US" altLang="ja-JP" sz="2000" dirty="0">
                <a:solidFill>
                  <a:prstClr val="black"/>
                </a:solidFill>
                <a:latin typeface="+mj-ea"/>
              </a:rPr>
              <a:t>1</a:t>
            </a:r>
            <a:br>
              <a:rPr lang="en-US" altLang="ja-JP" sz="2000" dirty="0">
                <a:solidFill>
                  <a:prstClr val="black"/>
                </a:solidFill>
                <a:latin typeface="+mj-ea"/>
              </a:rPr>
            </a:br>
            <a:r>
              <a:rPr lang="ja-JP" altLang="en-US" sz="2000" dirty="0">
                <a:solidFill>
                  <a:prstClr val="black"/>
                </a:solidFill>
                <a:latin typeface="+mj-ea"/>
              </a:rPr>
              <a:t>　　・　無回答・・・・</a:t>
            </a:r>
            <a:r>
              <a:rPr lang="en-US" altLang="ja-JP" sz="2000" dirty="0">
                <a:solidFill>
                  <a:prstClr val="black"/>
                </a:solidFill>
                <a:latin typeface="+mj-ea"/>
              </a:rPr>
              <a:t>61</a:t>
            </a:r>
            <a:br>
              <a:rPr lang="en-US" altLang="ja-JP" sz="2000" dirty="0">
                <a:solidFill>
                  <a:prstClr val="black"/>
                </a:solidFill>
                <a:latin typeface="+mj-ea"/>
              </a:rPr>
            </a:br>
            <a:br>
              <a:rPr lang="en-US" altLang="ja-JP" sz="2000" dirty="0">
                <a:solidFill>
                  <a:prstClr val="black"/>
                </a:solidFill>
              </a:rPr>
            </a:br>
            <a:r>
              <a:rPr lang="ja-JP" altLang="en-US" sz="2000" dirty="0">
                <a:solidFill>
                  <a:prstClr val="black"/>
                </a:solidFill>
              </a:rPr>
              <a:t>　</a:t>
            </a:r>
            <a:endParaRPr kumimoji="1" lang="ja-JP" altLang="en-US" sz="2000" dirty="0"/>
          </a:p>
        </p:txBody>
      </p:sp>
      <p:graphicFrame>
        <p:nvGraphicFramePr>
          <p:cNvPr id="6" name="グラフ 5"/>
          <p:cNvGraphicFramePr/>
          <p:nvPr>
            <p:extLst>
              <p:ext uri="{D42A27DB-BD31-4B8C-83A1-F6EECF244321}">
                <p14:modId xmlns:p14="http://schemas.microsoft.com/office/powerpoint/2010/main" val="2268343710"/>
              </p:ext>
            </p:extLst>
          </p:nvPr>
        </p:nvGraphicFramePr>
        <p:xfrm>
          <a:off x="4125316" y="1495700"/>
          <a:ext cx="7470336" cy="623031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グラフ 8"/>
          <p:cNvGraphicFramePr/>
          <p:nvPr>
            <p:extLst>
              <p:ext uri="{D42A27DB-BD31-4B8C-83A1-F6EECF244321}">
                <p14:modId xmlns:p14="http://schemas.microsoft.com/office/powerpoint/2010/main" val="3670805587"/>
              </p:ext>
            </p:extLst>
          </p:nvPr>
        </p:nvGraphicFramePr>
        <p:xfrm>
          <a:off x="5817704" y="7478301"/>
          <a:ext cx="5679636" cy="48967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90908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6023" y="1308023"/>
            <a:ext cx="2495319" cy="1062498"/>
          </a:xfrm>
        </p:spPr>
        <p:txBody>
          <a:bodyPr>
            <a:normAutofit/>
          </a:bodyPr>
          <a:lstStyle/>
          <a:p>
            <a:pPr marL="228600" lvl="0" indent="-228600">
              <a:spcBef>
                <a:spcPts val="1000"/>
              </a:spcBef>
            </a:pPr>
            <a:r>
              <a:rPr lang="ja-JP" altLang="en-US" sz="1800" dirty="0">
                <a:solidFill>
                  <a:prstClr val="black"/>
                </a:solidFill>
                <a:ea typeface="游ゴシック" panose="020B0400000000000000" pitchFamily="50" charset="-128"/>
                <a:cs typeface="+mn-cs"/>
              </a:rPr>
              <a:t>〇販売購入形態</a:t>
            </a:r>
            <a:br>
              <a:rPr lang="en-US" altLang="ja-JP" sz="1800" dirty="0">
                <a:solidFill>
                  <a:prstClr val="black"/>
                </a:solidFill>
                <a:ea typeface="游ゴシック" panose="020B0400000000000000" pitchFamily="50" charset="-128"/>
                <a:cs typeface="+mn-cs"/>
              </a:rPr>
            </a:br>
            <a:r>
              <a:rPr lang="ja-JP" altLang="en-US" sz="1800" dirty="0">
                <a:solidFill>
                  <a:prstClr val="black"/>
                </a:solidFill>
                <a:ea typeface="游ゴシック" panose="020B0400000000000000" pitchFamily="50" charset="-128"/>
                <a:cs typeface="+mn-cs"/>
              </a:rPr>
              <a:t>　</a:t>
            </a:r>
            <a:br>
              <a:rPr lang="en-US" altLang="ja-JP" sz="1800" dirty="0">
                <a:solidFill>
                  <a:prstClr val="black"/>
                </a:solidFill>
                <a:ea typeface="游ゴシック" panose="020B0400000000000000" pitchFamily="50" charset="-128"/>
                <a:cs typeface="+mn-cs"/>
              </a:rPr>
            </a:br>
            <a:r>
              <a:rPr lang="ja-JP" altLang="en-US" sz="1800" dirty="0">
                <a:solidFill>
                  <a:prstClr val="black"/>
                </a:solidFill>
                <a:ea typeface="游ゴシック" panose="020B0400000000000000" pitchFamily="50" charset="-128"/>
                <a:cs typeface="+mn-cs"/>
              </a:rPr>
              <a:t>　</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183847084"/>
              </p:ext>
            </p:extLst>
          </p:nvPr>
        </p:nvGraphicFramePr>
        <p:xfrm>
          <a:off x="1236023" y="2503256"/>
          <a:ext cx="10061242" cy="11299458"/>
        </p:xfrm>
        <a:graphic>
          <a:graphicData uri="http://schemas.openxmlformats.org/drawingml/2006/table">
            <a:tbl>
              <a:tblPr firstRow="1" bandRow="1">
                <a:tableStyleId>{7DF18680-E054-41AD-8BC1-D1AEF772440D}</a:tableStyleId>
              </a:tblPr>
              <a:tblGrid>
                <a:gridCol w="2984490">
                  <a:extLst>
                    <a:ext uri="{9D8B030D-6E8A-4147-A177-3AD203B41FA5}">
                      <a16:colId xmlns:a16="http://schemas.microsoft.com/office/drawing/2014/main" val="3238245097"/>
                    </a:ext>
                  </a:extLst>
                </a:gridCol>
                <a:gridCol w="2398751">
                  <a:extLst>
                    <a:ext uri="{9D8B030D-6E8A-4147-A177-3AD203B41FA5}">
                      <a16:colId xmlns:a16="http://schemas.microsoft.com/office/drawing/2014/main" val="2457950778"/>
                    </a:ext>
                  </a:extLst>
                </a:gridCol>
                <a:gridCol w="4678001">
                  <a:extLst>
                    <a:ext uri="{9D8B030D-6E8A-4147-A177-3AD203B41FA5}">
                      <a16:colId xmlns:a16="http://schemas.microsoft.com/office/drawing/2014/main" val="1802932358"/>
                    </a:ext>
                  </a:extLst>
                </a:gridCol>
              </a:tblGrid>
              <a:tr h="1487811">
                <a:tc>
                  <a:txBody>
                    <a:bodyPr/>
                    <a:lstStyle/>
                    <a:p>
                      <a:pPr algn="ctr"/>
                      <a:r>
                        <a:rPr kumimoji="1" lang="ja-JP" altLang="en-US" sz="2000" dirty="0"/>
                        <a:t>　　　　　　　　　　　　　　　　　　　　　　販売購入形態</a:t>
                      </a:r>
                      <a:endParaRPr kumimoji="1" lang="en-US" altLang="ja-JP" sz="20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kumimoji="1" lang="ja-JP" altLang="en-US" sz="2000" dirty="0"/>
                        <a:t>　　　　　　　　　　　　　令和</a:t>
                      </a:r>
                      <a:r>
                        <a:rPr kumimoji="1" lang="en-US" altLang="ja-JP" sz="2000" dirty="0"/>
                        <a:t>6</a:t>
                      </a:r>
                      <a:r>
                        <a:rPr kumimoji="1" lang="ja-JP" altLang="en-US" sz="2000" dirty="0"/>
                        <a:t>年度</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kumimoji="1" lang="ja-JP" altLang="en-US" sz="2000" dirty="0"/>
                        <a:t>　　　　　　　　　　　　　　　　　　　　　　　　　　　　　　　　　説　明</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2015339818"/>
                  </a:ext>
                </a:extLst>
              </a:tr>
              <a:tr h="1274020">
                <a:tc>
                  <a:txBody>
                    <a:bodyPr/>
                    <a:lstStyle/>
                    <a:p>
                      <a:pPr algn="ctr"/>
                      <a:r>
                        <a:rPr kumimoji="1" lang="ja-JP" altLang="en-US" sz="2000" dirty="0"/>
                        <a:t>　　　　　　　　　　　　　　　　　　　　　　　　　　　　　　店舗購入</a:t>
                      </a:r>
                      <a:endParaRPr kumimoji="1" lang="en-US" altLang="ja-JP" sz="200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r>
                        <a:rPr kumimoji="1" lang="ja-JP" altLang="en-US" sz="2000" dirty="0"/>
                        <a:t>　　　　　　　　　　　　　　　　　　　　　</a:t>
                      </a:r>
                      <a:r>
                        <a:rPr kumimoji="1" lang="en-US" altLang="ja-JP" sz="2000" dirty="0"/>
                        <a:t>11</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l"/>
                      <a:r>
                        <a:rPr kumimoji="1" lang="ja-JP" altLang="en-US" sz="2000" dirty="0"/>
                        <a:t>　　　　　　　　　　　　　　　　　　　　　　　　　　　　　　　　消費者が店舗に出向いて契約したもの</a:t>
                      </a:r>
                      <a:endParaRPr kumimoji="1" lang="en-US" altLang="ja-JP" sz="2000" dirty="0"/>
                    </a:p>
                    <a:p>
                      <a:pPr algn="l"/>
                      <a:endParaRPr kumimoji="1" lang="en-US" altLang="ja-JP" sz="2000" dirty="0"/>
                    </a:p>
                  </a:txBody>
                  <a:tcP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87982282"/>
                  </a:ext>
                </a:extLst>
              </a:tr>
              <a:tr h="1274020">
                <a:tc>
                  <a:txBody>
                    <a:bodyPr/>
                    <a:lstStyle/>
                    <a:p>
                      <a:pPr algn="ctr"/>
                      <a:r>
                        <a:rPr kumimoji="1" lang="ja-JP" altLang="en-US" sz="2000" dirty="0"/>
                        <a:t>　　　　　　　　　　　　　　　　　　　　　　　訪問販売</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kumimoji="1" lang="ja-JP" altLang="en-US" sz="2000" dirty="0"/>
                        <a:t>　　　　　　　　　　　　　　　　　　　</a:t>
                      </a:r>
                      <a:r>
                        <a:rPr kumimoji="1" lang="en-US" altLang="ja-JP" sz="2000" dirty="0"/>
                        <a:t>2</a:t>
                      </a:r>
                      <a:endParaRPr kumimoji="1" lang="ja-JP" alt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r>
                        <a:rPr kumimoji="1" lang="ja-JP" altLang="en-US" sz="2000" dirty="0"/>
                        <a:t>過程を訪問した事業者と契約したもの</a:t>
                      </a:r>
                      <a:endParaRPr kumimoji="1" lang="en-US" altLang="ja-JP" sz="2000" dirty="0"/>
                    </a:p>
                    <a:p>
                      <a:pPr algn="l"/>
                      <a:endParaRPr kumimoji="1" lang="en-US" altLang="ja-JP" sz="2000" dirty="0"/>
                    </a:p>
                    <a:p>
                      <a:pPr algn="l"/>
                      <a:endParaRPr kumimoji="1" lang="ja-JP" alt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52914517"/>
                  </a:ext>
                </a:extLst>
              </a:tr>
              <a:tr h="1274020">
                <a:tc>
                  <a:txBody>
                    <a:bodyPr/>
                    <a:lstStyle/>
                    <a:p>
                      <a:pPr algn="ctr"/>
                      <a:r>
                        <a:rPr kumimoji="1" lang="ja-JP" altLang="en-US" sz="2000" dirty="0"/>
                        <a:t>　　　　　　　　　　　　　　　　　　通信販売</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kumimoji="1" lang="ja-JP" altLang="en-US" sz="2000" dirty="0"/>
                        <a:t>　　　　　　　　　　　　　　　　　　　　　</a:t>
                      </a:r>
                      <a:r>
                        <a:rPr kumimoji="1" lang="en-US" altLang="ja-JP" sz="2000" dirty="0"/>
                        <a:t>45</a:t>
                      </a:r>
                      <a:endParaRPr kumimoji="1" lang="ja-JP" alt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r>
                        <a:rPr kumimoji="1" lang="ja-JP" altLang="en-US" sz="2000" dirty="0"/>
                        <a:t>　　　　　　　　　　　　　　　　　　　　　　　　　　　　　　　通信手段を使って契約したもの</a:t>
                      </a:r>
                      <a:endParaRPr kumimoji="1" lang="en-US" altLang="ja-JP" sz="2000" dirty="0"/>
                    </a:p>
                    <a:p>
                      <a:pPr algn="l"/>
                      <a:endParaRPr kumimoji="1" lang="en-US" altLang="ja-JP" sz="2000" dirty="0"/>
                    </a:p>
                    <a:p>
                      <a:pPr algn="l"/>
                      <a:endParaRPr kumimoji="1" lang="ja-JP" alt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4734497"/>
                  </a:ext>
                </a:extLst>
              </a:tr>
              <a:tr h="1110687">
                <a:tc>
                  <a:txBody>
                    <a:bodyPr/>
                    <a:lstStyle/>
                    <a:p>
                      <a:pPr algn="ctr"/>
                      <a:r>
                        <a:rPr kumimoji="1" lang="ja-JP" altLang="en-US" sz="2000" dirty="0"/>
                        <a:t>　　　　　　　　　　　　　　　　　　　　　　　マルチ・マルチまがい</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kumimoji="1" lang="ja-JP" altLang="en-US" sz="2000" dirty="0"/>
                        <a:t>　　　　　　　　　　　　　　　　　　　　　　　</a:t>
                      </a:r>
                      <a:r>
                        <a:rPr kumimoji="1" lang="en-US" altLang="ja-JP" sz="2000" dirty="0"/>
                        <a:t>3</a:t>
                      </a:r>
                      <a:endParaRPr kumimoji="1" lang="ja-JP" alt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r>
                        <a:rPr kumimoji="1" lang="ja-JP" altLang="en-US" sz="2000" dirty="0"/>
                        <a:t>　　　　　　　　　　　　　　　　　　　　　　　　　　　　　　　　　　　連鎖販売取引で契約したもの</a:t>
                      </a:r>
                      <a:endParaRPr kumimoji="1" lang="en-US" altLang="ja-JP"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438942951"/>
                  </a:ext>
                </a:extLst>
              </a:tr>
              <a:tr h="1074276">
                <a:tc>
                  <a:txBody>
                    <a:bodyPr/>
                    <a:lstStyle/>
                    <a:p>
                      <a:pPr algn="ctr"/>
                      <a:r>
                        <a:rPr kumimoji="1" lang="ja-JP" altLang="en-US" sz="2000" dirty="0"/>
                        <a:t>　　　　　　　　　　　　　　　　　　　　　電話勧誘販売</a:t>
                      </a:r>
                      <a:endParaRPr kumimoji="1" lang="en-US" altLang="ja-JP"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kumimoji="1" lang="ja-JP" altLang="en-US" sz="2000" dirty="0"/>
                        <a:t>　　　　　　　　　　　　　　　　　　　　　　　　</a:t>
                      </a:r>
                      <a:r>
                        <a:rPr kumimoji="1" lang="en-US" altLang="ja-JP" sz="2000" dirty="0"/>
                        <a:t>8</a:t>
                      </a:r>
                      <a:endParaRPr kumimoji="1" lang="ja-JP" alt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r>
                        <a:rPr kumimoji="1" lang="ja-JP" altLang="en-US" sz="2000" dirty="0"/>
                        <a:t>　　　　　　　　　　　　　　　　　　　　　　　　　　　　　　　　　電話勧誘をうけて事業者と契約したもの</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93556842"/>
                  </a:ext>
                </a:extLst>
              </a:tr>
              <a:tr h="1074276">
                <a:tc>
                  <a:txBody>
                    <a:bodyPr/>
                    <a:lstStyle/>
                    <a:p>
                      <a:pPr algn="ctr"/>
                      <a:r>
                        <a:rPr kumimoji="1" lang="ja-JP" altLang="en-US" sz="2000" dirty="0"/>
                        <a:t>　　　　　　　　　　　　　　　　　　　　　　　　　　　　ネガティブオプション</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kumimoji="1" lang="ja-JP" altLang="en-US" sz="2000" dirty="0"/>
                        <a:t>　　　　　　　　　　　　　　　　　　　　　　</a:t>
                      </a:r>
                      <a:r>
                        <a:rPr kumimoji="1" lang="en-US" altLang="ja-JP" sz="2000" dirty="0"/>
                        <a:t>0</a:t>
                      </a:r>
                      <a:endParaRPr kumimoji="1" lang="ja-JP" alt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r>
                        <a:rPr kumimoji="1" lang="ja-JP" altLang="en-US" sz="2000" dirty="0"/>
                        <a:t>　　　　　　　　　　　　　　　　　　　　　　　　　　　　　申し込んでいない商品を送り付けられるもの</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220981"/>
                  </a:ext>
                </a:extLst>
              </a:tr>
              <a:tr h="1205917">
                <a:tc>
                  <a:txBody>
                    <a:bodyPr/>
                    <a:lstStyle/>
                    <a:p>
                      <a:pPr algn="ctr"/>
                      <a:r>
                        <a:rPr kumimoji="1" lang="ja-JP" altLang="en-US" sz="2000" dirty="0"/>
                        <a:t>　　　　　　　　　　　　　　　　　　　　　　訪問購入</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kumimoji="1" lang="ja-JP" altLang="en-US" sz="2000" dirty="0"/>
                        <a:t>　　　　　　　　　　　　　　　　　　　　　　　</a:t>
                      </a:r>
                      <a:r>
                        <a:rPr kumimoji="1" lang="en-US" altLang="ja-JP" sz="2000" dirty="0"/>
                        <a:t>0</a:t>
                      </a:r>
                      <a:endParaRPr kumimoji="1" lang="ja-JP" alt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r>
                        <a:rPr kumimoji="1" lang="ja-JP" altLang="en-US" sz="2000" dirty="0"/>
                        <a:t>　　　　　　　　　　　　　　　　　　　　　　　　　　　　　　　事業者が家庭を訪問し品物を買い取るもの</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201821064"/>
                  </a:ext>
                </a:extLst>
              </a:tr>
              <a:tr h="1487811">
                <a:tc>
                  <a:txBody>
                    <a:bodyPr/>
                    <a:lstStyle/>
                    <a:p>
                      <a:pPr algn="ctr"/>
                      <a:r>
                        <a:rPr kumimoji="1" lang="ja-JP" altLang="en-US" sz="2000" dirty="0"/>
                        <a:t>　　　　　　　　　　　　　　　　　　　　　　　　　その他無店舗</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kumimoji="1" lang="ja-JP" altLang="en-US" sz="2000" dirty="0"/>
                        <a:t>　　　　　　　　　　　　　　　　　　　　　　　　　　</a:t>
                      </a:r>
                      <a:r>
                        <a:rPr kumimoji="1" lang="en-US" altLang="ja-JP" sz="2000" dirty="0"/>
                        <a:t>0</a:t>
                      </a:r>
                      <a:endParaRPr kumimoji="1" lang="ja-JP" altLang="en-US"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l"/>
                      <a:r>
                        <a:rPr kumimoji="1" lang="ja-JP" altLang="en-US" sz="2000" dirty="0"/>
                        <a:t>　　　　　　　　　　　　　　　　　　　　　　　　　　　　　　　　　露店、屋台等店舗以外の場所で契約したもの</a:t>
                      </a:r>
                      <a:endParaRPr kumimoji="1" lang="en-US" altLang="ja-JP" sz="20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96211466"/>
                  </a:ext>
                </a:extLst>
              </a:tr>
            </a:tbl>
          </a:graphicData>
        </a:graphic>
      </p:graphicFrame>
    </p:spTree>
    <p:extLst>
      <p:ext uri="{BB962C8B-B14F-4D97-AF65-F5344CB8AC3E}">
        <p14:creationId xmlns:p14="http://schemas.microsoft.com/office/powerpoint/2010/main" val="792209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29368" y="1012370"/>
            <a:ext cx="4073944" cy="799009"/>
          </a:xfrm>
        </p:spPr>
        <p:txBody>
          <a:bodyPr>
            <a:normAutofit/>
          </a:bodyPr>
          <a:lstStyle/>
          <a:p>
            <a:pPr marL="228600" lvl="0" indent="-228600">
              <a:spcBef>
                <a:spcPts val="1000"/>
              </a:spcBef>
            </a:pPr>
            <a:r>
              <a:rPr lang="ja-JP" altLang="en-US" sz="3200" dirty="0">
                <a:solidFill>
                  <a:prstClr val="black"/>
                </a:solidFill>
                <a:ea typeface="游ゴシック" panose="020B0400000000000000" pitchFamily="50" charset="-128"/>
                <a:cs typeface="+mn-cs"/>
              </a:rPr>
              <a:t>〇商品別分類　</a:t>
            </a:r>
            <a:endParaRPr kumimoji="1" lang="ja-JP" altLang="en-US" sz="8800" dirty="0"/>
          </a:p>
        </p:txBody>
      </p:sp>
      <p:graphicFrame>
        <p:nvGraphicFramePr>
          <p:cNvPr id="9" name="表 8"/>
          <p:cNvGraphicFramePr>
            <a:graphicFrameLocks noGrp="1"/>
          </p:cNvGraphicFramePr>
          <p:nvPr>
            <p:extLst>
              <p:ext uri="{D42A27DB-BD31-4B8C-83A1-F6EECF244321}">
                <p14:modId xmlns:p14="http://schemas.microsoft.com/office/powerpoint/2010/main" val="1675041714"/>
              </p:ext>
            </p:extLst>
          </p:nvPr>
        </p:nvGraphicFramePr>
        <p:xfrm>
          <a:off x="1467293" y="2220439"/>
          <a:ext cx="9739423" cy="12495018"/>
        </p:xfrm>
        <a:graphic>
          <a:graphicData uri="http://schemas.openxmlformats.org/drawingml/2006/table">
            <a:tbl>
              <a:tblPr firstRow="1" bandRow="1">
                <a:tableStyleId>{5C22544A-7EE6-4342-B048-85BDC9FD1C3A}</a:tableStyleId>
              </a:tblPr>
              <a:tblGrid>
                <a:gridCol w="3213332">
                  <a:extLst>
                    <a:ext uri="{9D8B030D-6E8A-4147-A177-3AD203B41FA5}">
                      <a16:colId xmlns:a16="http://schemas.microsoft.com/office/drawing/2014/main" val="1845179952"/>
                    </a:ext>
                  </a:extLst>
                </a:gridCol>
                <a:gridCol w="1768152">
                  <a:extLst>
                    <a:ext uri="{9D8B030D-6E8A-4147-A177-3AD203B41FA5}">
                      <a16:colId xmlns:a16="http://schemas.microsoft.com/office/drawing/2014/main" val="721654289"/>
                    </a:ext>
                  </a:extLst>
                </a:gridCol>
                <a:gridCol w="4757939">
                  <a:extLst>
                    <a:ext uri="{9D8B030D-6E8A-4147-A177-3AD203B41FA5}">
                      <a16:colId xmlns:a16="http://schemas.microsoft.com/office/drawing/2014/main" val="3930703162"/>
                    </a:ext>
                  </a:extLst>
                </a:gridCol>
              </a:tblGrid>
              <a:tr h="771585">
                <a:tc>
                  <a:txBody>
                    <a:bodyPr/>
                    <a:lstStyle/>
                    <a:p>
                      <a:pPr algn="ctr"/>
                      <a:r>
                        <a:rPr kumimoji="1" lang="ja-JP" altLang="en-US" dirty="0"/>
                        <a:t>商品別分類</a:t>
                      </a:r>
                    </a:p>
                  </a:txBody>
                  <a:tcPr/>
                </a:tc>
                <a:tc>
                  <a:txBody>
                    <a:bodyPr/>
                    <a:lstStyle/>
                    <a:p>
                      <a:pPr algn="ctr"/>
                      <a:r>
                        <a:rPr kumimoji="1" lang="ja-JP" altLang="en-US" dirty="0"/>
                        <a:t>令和</a:t>
                      </a:r>
                      <a:r>
                        <a:rPr kumimoji="1" lang="en-US" altLang="ja-JP" dirty="0"/>
                        <a:t>6</a:t>
                      </a:r>
                      <a:r>
                        <a:rPr kumimoji="1" lang="ja-JP" altLang="en-US" dirty="0"/>
                        <a:t>年度</a:t>
                      </a:r>
                    </a:p>
                  </a:txBody>
                  <a:tcPr/>
                </a:tc>
                <a:tc>
                  <a:txBody>
                    <a:bodyPr/>
                    <a:lstStyle/>
                    <a:p>
                      <a:pPr algn="ctr"/>
                      <a:r>
                        <a:rPr kumimoji="1" lang="ja-JP" altLang="en-US" dirty="0"/>
                        <a:t>具体例</a:t>
                      </a:r>
                    </a:p>
                  </a:txBody>
                  <a:tcPr/>
                </a:tc>
                <a:extLst>
                  <a:ext uri="{0D108BD9-81ED-4DB2-BD59-A6C34878D82A}">
                    <a16:rowId xmlns:a16="http://schemas.microsoft.com/office/drawing/2014/main" val="4224800874"/>
                  </a:ext>
                </a:extLst>
              </a:tr>
              <a:tr h="873343">
                <a:tc>
                  <a:txBody>
                    <a:bodyPr/>
                    <a:lstStyle/>
                    <a:p>
                      <a:r>
                        <a:rPr kumimoji="1" lang="ja-JP" altLang="en-US" dirty="0"/>
                        <a:t>商品一般</a:t>
                      </a:r>
                    </a:p>
                  </a:txBody>
                  <a:tcPr/>
                </a:tc>
                <a:tc>
                  <a:txBody>
                    <a:bodyPr/>
                    <a:lstStyle/>
                    <a:p>
                      <a:pPr algn="ctr"/>
                      <a:r>
                        <a:rPr kumimoji="1" lang="en-US" altLang="ja-JP" dirty="0"/>
                        <a:t>29</a:t>
                      </a:r>
                    </a:p>
                  </a:txBody>
                  <a:tcPr/>
                </a:tc>
                <a:tc>
                  <a:txBody>
                    <a:bodyPr/>
                    <a:lstStyle/>
                    <a:p>
                      <a:r>
                        <a:rPr kumimoji="1" lang="ja-JP" altLang="en-US" dirty="0"/>
                        <a:t>架空請求・迷惑メール・不正利用・海外サイト</a:t>
                      </a:r>
                    </a:p>
                  </a:txBody>
                  <a:tcPr/>
                </a:tc>
                <a:extLst>
                  <a:ext uri="{0D108BD9-81ED-4DB2-BD59-A6C34878D82A}">
                    <a16:rowId xmlns:a16="http://schemas.microsoft.com/office/drawing/2014/main" val="2833775150"/>
                  </a:ext>
                </a:extLst>
              </a:tr>
              <a:tr h="485190">
                <a:tc>
                  <a:txBody>
                    <a:bodyPr/>
                    <a:lstStyle/>
                    <a:p>
                      <a:r>
                        <a:rPr kumimoji="1" lang="ja-JP" altLang="en-US" dirty="0"/>
                        <a:t>食料品</a:t>
                      </a:r>
                    </a:p>
                  </a:txBody>
                  <a:tcPr/>
                </a:tc>
                <a:tc>
                  <a:txBody>
                    <a:bodyPr/>
                    <a:lstStyle/>
                    <a:p>
                      <a:pPr algn="ctr"/>
                      <a:r>
                        <a:rPr kumimoji="1" lang="en-US" altLang="ja-JP" dirty="0"/>
                        <a:t>9</a:t>
                      </a:r>
                      <a:endParaRPr kumimoji="1" lang="ja-JP" altLang="en-US" dirty="0"/>
                    </a:p>
                  </a:txBody>
                  <a:tcPr/>
                </a:tc>
                <a:tc>
                  <a:txBody>
                    <a:bodyPr/>
                    <a:lstStyle/>
                    <a:p>
                      <a:r>
                        <a:rPr kumimoji="1" lang="ja-JP" altLang="en-US" dirty="0"/>
                        <a:t>魚介類・菓子類・健康食品</a:t>
                      </a:r>
                    </a:p>
                  </a:txBody>
                  <a:tcPr/>
                </a:tc>
                <a:extLst>
                  <a:ext uri="{0D108BD9-81ED-4DB2-BD59-A6C34878D82A}">
                    <a16:rowId xmlns:a16="http://schemas.microsoft.com/office/drawing/2014/main" val="2012150182"/>
                  </a:ext>
                </a:extLst>
              </a:tr>
              <a:tr h="485190">
                <a:tc>
                  <a:txBody>
                    <a:bodyPr/>
                    <a:lstStyle/>
                    <a:p>
                      <a:r>
                        <a:rPr kumimoji="1" lang="ja-JP" altLang="en-US" dirty="0"/>
                        <a:t>住居品</a:t>
                      </a:r>
                    </a:p>
                  </a:txBody>
                  <a:tcPr/>
                </a:tc>
                <a:tc>
                  <a:txBody>
                    <a:bodyPr/>
                    <a:lstStyle/>
                    <a:p>
                      <a:pPr algn="ctr"/>
                      <a:r>
                        <a:rPr kumimoji="1" lang="en-US" altLang="ja-JP" dirty="0"/>
                        <a:t>1</a:t>
                      </a:r>
                      <a:endParaRPr kumimoji="1" lang="ja-JP" altLang="en-US" dirty="0"/>
                    </a:p>
                  </a:txBody>
                  <a:tcPr/>
                </a:tc>
                <a:tc>
                  <a:txBody>
                    <a:bodyPr/>
                    <a:lstStyle/>
                    <a:p>
                      <a:r>
                        <a:rPr kumimoji="1" lang="ja-JP" altLang="en-US" dirty="0"/>
                        <a:t>食器・台所用品</a:t>
                      </a:r>
                    </a:p>
                  </a:txBody>
                  <a:tcPr/>
                </a:tc>
                <a:extLst>
                  <a:ext uri="{0D108BD9-81ED-4DB2-BD59-A6C34878D82A}">
                    <a16:rowId xmlns:a16="http://schemas.microsoft.com/office/drawing/2014/main" val="1845101397"/>
                  </a:ext>
                </a:extLst>
              </a:tr>
              <a:tr h="485190">
                <a:tc>
                  <a:txBody>
                    <a:bodyPr/>
                    <a:lstStyle/>
                    <a:p>
                      <a:r>
                        <a:rPr kumimoji="1" lang="ja-JP" altLang="en-US" dirty="0"/>
                        <a:t>光熱水品</a:t>
                      </a:r>
                    </a:p>
                  </a:txBody>
                  <a:tcPr/>
                </a:tc>
                <a:tc>
                  <a:txBody>
                    <a:bodyPr/>
                    <a:lstStyle/>
                    <a:p>
                      <a:pPr algn="ctr"/>
                      <a:r>
                        <a:rPr kumimoji="1" lang="en-US" altLang="ja-JP" dirty="0"/>
                        <a:t>2</a:t>
                      </a:r>
                    </a:p>
                  </a:txBody>
                  <a:tcPr/>
                </a:tc>
                <a:tc>
                  <a:txBody>
                    <a:bodyPr/>
                    <a:lstStyle/>
                    <a:p>
                      <a:r>
                        <a:rPr kumimoji="1" lang="ja-JP" altLang="en-US" dirty="0"/>
                        <a:t>電気</a:t>
                      </a:r>
                      <a:endParaRPr kumimoji="1" lang="en-US" altLang="ja-JP" dirty="0"/>
                    </a:p>
                  </a:txBody>
                  <a:tcPr/>
                </a:tc>
                <a:extLst>
                  <a:ext uri="{0D108BD9-81ED-4DB2-BD59-A6C34878D82A}">
                    <a16:rowId xmlns:a16="http://schemas.microsoft.com/office/drawing/2014/main" val="626919761"/>
                  </a:ext>
                </a:extLst>
              </a:tr>
              <a:tr h="485190">
                <a:tc>
                  <a:txBody>
                    <a:bodyPr/>
                    <a:lstStyle/>
                    <a:p>
                      <a:r>
                        <a:rPr kumimoji="1" lang="ja-JP" altLang="en-US" dirty="0"/>
                        <a:t>被服品</a:t>
                      </a:r>
                    </a:p>
                  </a:txBody>
                  <a:tcPr/>
                </a:tc>
                <a:tc>
                  <a:txBody>
                    <a:bodyPr/>
                    <a:lstStyle/>
                    <a:p>
                      <a:pPr algn="ctr"/>
                      <a:r>
                        <a:rPr kumimoji="1" lang="en-US" altLang="ja-JP" dirty="0"/>
                        <a:t>1</a:t>
                      </a:r>
                      <a:endParaRPr kumimoji="1" lang="ja-JP" altLang="en-US" dirty="0"/>
                    </a:p>
                  </a:txBody>
                  <a:tcPr/>
                </a:tc>
                <a:tc>
                  <a:txBody>
                    <a:bodyPr/>
                    <a:lstStyle/>
                    <a:p>
                      <a:r>
                        <a:rPr kumimoji="1" lang="ja-JP" altLang="en-US" dirty="0"/>
                        <a:t>アクセサリー</a:t>
                      </a:r>
                    </a:p>
                  </a:txBody>
                  <a:tcPr/>
                </a:tc>
                <a:extLst>
                  <a:ext uri="{0D108BD9-81ED-4DB2-BD59-A6C34878D82A}">
                    <a16:rowId xmlns:a16="http://schemas.microsoft.com/office/drawing/2014/main" val="74909540"/>
                  </a:ext>
                </a:extLst>
              </a:tr>
              <a:tr h="485190">
                <a:tc>
                  <a:txBody>
                    <a:bodyPr/>
                    <a:lstStyle/>
                    <a:p>
                      <a:r>
                        <a:rPr kumimoji="1" lang="ja-JP" altLang="en-US" dirty="0"/>
                        <a:t>保健衛生品</a:t>
                      </a:r>
                    </a:p>
                  </a:txBody>
                  <a:tcPr/>
                </a:tc>
                <a:tc>
                  <a:txBody>
                    <a:bodyPr/>
                    <a:lstStyle/>
                    <a:p>
                      <a:pPr algn="ctr"/>
                      <a:r>
                        <a:rPr kumimoji="1" lang="en-US" altLang="ja-JP" dirty="0"/>
                        <a:t>12</a:t>
                      </a:r>
                      <a:endParaRPr kumimoji="1" lang="ja-JP" altLang="en-US" dirty="0"/>
                    </a:p>
                  </a:txBody>
                  <a:tcPr/>
                </a:tc>
                <a:tc>
                  <a:txBody>
                    <a:bodyPr/>
                    <a:lstStyle/>
                    <a:p>
                      <a:r>
                        <a:rPr kumimoji="1" lang="ja-JP" altLang="en-US" dirty="0"/>
                        <a:t>美容液・化粧品</a:t>
                      </a:r>
                    </a:p>
                  </a:txBody>
                  <a:tcPr/>
                </a:tc>
                <a:extLst>
                  <a:ext uri="{0D108BD9-81ED-4DB2-BD59-A6C34878D82A}">
                    <a16:rowId xmlns:a16="http://schemas.microsoft.com/office/drawing/2014/main" val="3121502798"/>
                  </a:ext>
                </a:extLst>
              </a:tr>
              <a:tr h="873343">
                <a:tc>
                  <a:txBody>
                    <a:bodyPr/>
                    <a:lstStyle/>
                    <a:p>
                      <a:r>
                        <a:rPr kumimoji="1" lang="ja-JP" altLang="en-US" dirty="0"/>
                        <a:t>教養娯楽品</a:t>
                      </a:r>
                    </a:p>
                  </a:txBody>
                  <a:tcPr/>
                </a:tc>
                <a:tc>
                  <a:txBody>
                    <a:bodyPr/>
                    <a:lstStyle/>
                    <a:p>
                      <a:pPr algn="ctr"/>
                      <a:r>
                        <a:rPr kumimoji="1" lang="en-US" altLang="ja-JP" dirty="0"/>
                        <a:t>1</a:t>
                      </a:r>
                      <a:endParaRPr kumimoji="1" lang="ja-JP" altLang="en-US" dirty="0"/>
                    </a:p>
                  </a:txBody>
                  <a:tcPr/>
                </a:tc>
                <a:tc>
                  <a:txBody>
                    <a:bodyPr/>
                    <a:lstStyle/>
                    <a:p>
                      <a:r>
                        <a:rPr kumimoji="1" lang="ja-JP" altLang="en-US" dirty="0"/>
                        <a:t>パソコン・電話機・学習教材・楽器</a:t>
                      </a:r>
                    </a:p>
                  </a:txBody>
                  <a:tcPr/>
                </a:tc>
                <a:extLst>
                  <a:ext uri="{0D108BD9-81ED-4DB2-BD59-A6C34878D82A}">
                    <a16:rowId xmlns:a16="http://schemas.microsoft.com/office/drawing/2014/main" val="2395819690"/>
                  </a:ext>
                </a:extLst>
              </a:tr>
              <a:tr h="485190">
                <a:tc>
                  <a:txBody>
                    <a:bodyPr/>
                    <a:lstStyle/>
                    <a:p>
                      <a:r>
                        <a:rPr kumimoji="1" lang="ja-JP" altLang="en-US" dirty="0"/>
                        <a:t>車両・乗り物</a:t>
                      </a:r>
                    </a:p>
                  </a:txBody>
                  <a:tcPr/>
                </a:tc>
                <a:tc>
                  <a:txBody>
                    <a:bodyPr/>
                    <a:lstStyle/>
                    <a:p>
                      <a:pPr algn="ctr"/>
                      <a:r>
                        <a:rPr kumimoji="1" lang="en-US" altLang="ja-JP" dirty="0"/>
                        <a:t>3</a:t>
                      </a:r>
                      <a:endParaRPr kumimoji="1" lang="ja-JP" altLang="en-US" dirty="0"/>
                    </a:p>
                  </a:txBody>
                  <a:tcPr/>
                </a:tc>
                <a:tc>
                  <a:txBody>
                    <a:bodyPr/>
                    <a:lstStyle/>
                    <a:p>
                      <a:r>
                        <a:rPr kumimoji="1" lang="ja-JP" altLang="en-US" dirty="0"/>
                        <a:t>自動車</a:t>
                      </a:r>
                    </a:p>
                  </a:txBody>
                  <a:tcPr/>
                </a:tc>
                <a:extLst>
                  <a:ext uri="{0D108BD9-81ED-4DB2-BD59-A6C34878D82A}">
                    <a16:rowId xmlns:a16="http://schemas.microsoft.com/office/drawing/2014/main" val="2585682286"/>
                  </a:ext>
                </a:extLst>
              </a:tr>
              <a:tr h="485190">
                <a:tc>
                  <a:txBody>
                    <a:bodyPr/>
                    <a:lstStyle/>
                    <a:p>
                      <a:r>
                        <a:rPr kumimoji="1" lang="ja-JP" altLang="en-US" dirty="0"/>
                        <a:t>土地・建物・設備</a:t>
                      </a:r>
                    </a:p>
                  </a:txBody>
                  <a:tcPr/>
                </a:tc>
                <a:tc>
                  <a:txBody>
                    <a:bodyPr/>
                    <a:lstStyle/>
                    <a:p>
                      <a:pPr algn="ctr"/>
                      <a:r>
                        <a:rPr kumimoji="1" lang="en-US" altLang="ja-JP" dirty="0"/>
                        <a:t>5</a:t>
                      </a:r>
                      <a:endParaRPr kumimoji="1" lang="ja-JP" altLang="en-US" dirty="0"/>
                    </a:p>
                  </a:txBody>
                  <a:tcPr/>
                </a:tc>
                <a:tc>
                  <a:txBody>
                    <a:bodyPr/>
                    <a:lstStyle/>
                    <a:p>
                      <a:r>
                        <a:rPr kumimoji="1" lang="ja-JP" altLang="en-US" dirty="0"/>
                        <a:t>土地・戸建住宅・住宅設備</a:t>
                      </a:r>
                    </a:p>
                  </a:txBody>
                  <a:tcPr/>
                </a:tc>
                <a:extLst>
                  <a:ext uri="{0D108BD9-81ED-4DB2-BD59-A6C34878D82A}">
                    <a16:rowId xmlns:a16="http://schemas.microsoft.com/office/drawing/2014/main" val="2523741513"/>
                  </a:ext>
                </a:extLst>
              </a:tr>
              <a:tr h="485190">
                <a:tc>
                  <a:txBody>
                    <a:bodyPr/>
                    <a:lstStyle/>
                    <a:p>
                      <a:r>
                        <a:rPr kumimoji="1" lang="ja-JP" altLang="en-US" dirty="0"/>
                        <a:t>他の商品</a:t>
                      </a:r>
                    </a:p>
                  </a:txBody>
                  <a:tcPr/>
                </a:tc>
                <a:tc>
                  <a:txBody>
                    <a:bodyPr/>
                    <a:lstStyle/>
                    <a:p>
                      <a:pPr algn="ctr"/>
                      <a:r>
                        <a:rPr kumimoji="1" lang="en-US" altLang="ja-JP" dirty="0"/>
                        <a:t>1</a:t>
                      </a:r>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879090467"/>
                  </a:ext>
                </a:extLst>
              </a:tr>
              <a:tr h="873343">
                <a:tc>
                  <a:txBody>
                    <a:bodyPr/>
                    <a:lstStyle/>
                    <a:p>
                      <a:r>
                        <a:rPr kumimoji="1" lang="ja-JP" altLang="en-US" dirty="0"/>
                        <a:t>レンタル・リース・貸借</a:t>
                      </a:r>
                    </a:p>
                  </a:txBody>
                  <a:tcPr/>
                </a:tc>
                <a:tc>
                  <a:txBody>
                    <a:bodyPr/>
                    <a:lstStyle/>
                    <a:p>
                      <a:pPr algn="ctr"/>
                      <a:r>
                        <a:rPr kumimoji="1" lang="en-US" altLang="ja-JP" dirty="0"/>
                        <a:t>3</a:t>
                      </a:r>
                      <a:endParaRPr kumimoji="1" lang="ja-JP" altLang="en-US" dirty="0"/>
                    </a:p>
                  </a:txBody>
                  <a:tcPr/>
                </a:tc>
                <a:tc>
                  <a:txBody>
                    <a:bodyPr/>
                    <a:lstStyle/>
                    <a:p>
                      <a:r>
                        <a:rPr kumimoji="1" lang="ja-JP" altLang="en-US" dirty="0"/>
                        <a:t>賃貸住宅の現状回復</a:t>
                      </a:r>
                    </a:p>
                  </a:txBody>
                  <a:tcPr/>
                </a:tc>
                <a:extLst>
                  <a:ext uri="{0D108BD9-81ED-4DB2-BD59-A6C34878D82A}">
                    <a16:rowId xmlns:a16="http://schemas.microsoft.com/office/drawing/2014/main" val="1921697447"/>
                  </a:ext>
                </a:extLst>
              </a:tr>
              <a:tr h="485190">
                <a:tc>
                  <a:txBody>
                    <a:bodyPr/>
                    <a:lstStyle/>
                    <a:p>
                      <a:r>
                        <a:rPr kumimoji="1" lang="ja-JP" altLang="en-US" dirty="0"/>
                        <a:t>修理・補修</a:t>
                      </a:r>
                    </a:p>
                  </a:txBody>
                  <a:tcPr/>
                </a:tc>
                <a:tc>
                  <a:txBody>
                    <a:bodyPr/>
                    <a:lstStyle/>
                    <a:p>
                      <a:pPr algn="ctr"/>
                      <a:r>
                        <a:rPr kumimoji="1" lang="en-US" altLang="ja-JP" dirty="0"/>
                        <a:t>1</a:t>
                      </a:r>
                      <a:endParaRPr kumimoji="1" lang="ja-JP" altLang="en-US" dirty="0"/>
                    </a:p>
                  </a:txBody>
                  <a:tcPr/>
                </a:tc>
                <a:tc>
                  <a:txBody>
                    <a:bodyPr/>
                    <a:lstStyle/>
                    <a:p>
                      <a:r>
                        <a:rPr kumimoji="1" lang="ja-JP" altLang="en-US" dirty="0"/>
                        <a:t>住宅設備保証サービス</a:t>
                      </a:r>
                    </a:p>
                  </a:txBody>
                  <a:tcPr/>
                </a:tc>
                <a:extLst>
                  <a:ext uri="{0D108BD9-81ED-4DB2-BD59-A6C34878D82A}">
                    <a16:rowId xmlns:a16="http://schemas.microsoft.com/office/drawing/2014/main" val="1410612202"/>
                  </a:ext>
                </a:extLst>
              </a:tr>
              <a:tr h="485190">
                <a:tc>
                  <a:txBody>
                    <a:bodyPr/>
                    <a:lstStyle/>
                    <a:p>
                      <a:r>
                        <a:rPr kumimoji="1" lang="ja-JP" altLang="en-US" dirty="0"/>
                        <a:t>金融・保険サービス</a:t>
                      </a:r>
                    </a:p>
                  </a:txBody>
                  <a:tcPr/>
                </a:tc>
                <a:tc>
                  <a:txBody>
                    <a:bodyPr/>
                    <a:lstStyle/>
                    <a:p>
                      <a:pPr algn="ctr"/>
                      <a:r>
                        <a:rPr kumimoji="1" lang="en-US" altLang="ja-JP" dirty="0"/>
                        <a:t>8</a:t>
                      </a:r>
                      <a:endParaRPr kumimoji="1" lang="ja-JP" altLang="en-US" dirty="0"/>
                    </a:p>
                  </a:txBody>
                  <a:tcPr/>
                </a:tc>
                <a:tc>
                  <a:txBody>
                    <a:bodyPr/>
                    <a:lstStyle/>
                    <a:p>
                      <a:r>
                        <a:rPr kumimoji="1" lang="ja-JP" altLang="en-US" dirty="0"/>
                        <a:t>生命保険・損害保険・金融関連</a:t>
                      </a:r>
                    </a:p>
                  </a:txBody>
                  <a:tcPr/>
                </a:tc>
                <a:extLst>
                  <a:ext uri="{0D108BD9-81ED-4DB2-BD59-A6C34878D82A}">
                    <a16:rowId xmlns:a16="http://schemas.microsoft.com/office/drawing/2014/main" val="4074538828"/>
                  </a:ext>
                </a:extLst>
              </a:tr>
              <a:tr h="873343">
                <a:tc>
                  <a:txBody>
                    <a:bodyPr/>
                    <a:lstStyle/>
                    <a:p>
                      <a:r>
                        <a:rPr kumimoji="1" lang="ja-JP" altLang="en-US" dirty="0"/>
                        <a:t>運輸・通信サービス</a:t>
                      </a:r>
                    </a:p>
                  </a:txBody>
                  <a:tcPr/>
                </a:tc>
                <a:tc>
                  <a:txBody>
                    <a:bodyPr/>
                    <a:lstStyle/>
                    <a:p>
                      <a:pPr algn="ctr"/>
                      <a:r>
                        <a:rPr kumimoji="1" lang="en-US" altLang="ja-JP" dirty="0"/>
                        <a:t>9</a:t>
                      </a:r>
                      <a:endParaRPr kumimoji="1" lang="ja-JP" altLang="en-US" dirty="0"/>
                    </a:p>
                  </a:txBody>
                  <a:tcPr/>
                </a:tc>
                <a:tc>
                  <a:txBody>
                    <a:bodyPr/>
                    <a:lstStyle/>
                    <a:p>
                      <a:r>
                        <a:rPr kumimoji="1" lang="ja-JP" altLang="en-US" dirty="0"/>
                        <a:t>移動通信サービス・インターネット通信サービス</a:t>
                      </a:r>
                    </a:p>
                  </a:txBody>
                  <a:tcPr/>
                </a:tc>
                <a:extLst>
                  <a:ext uri="{0D108BD9-81ED-4DB2-BD59-A6C34878D82A}">
                    <a16:rowId xmlns:a16="http://schemas.microsoft.com/office/drawing/2014/main" val="24277795"/>
                  </a:ext>
                </a:extLst>
              </a:tr>
              <a:tr h="485190">
                <a:tc>
                  <a:txBody>
                    <a:bodyPr/>
                    <a:lstStyle/>
                    <a:p>
                      <a:r>
                        <a:rPr kumimoji="1" lang="ja-JP" altLang="en-US" dirty="0"/>
                        <a:t>教育サービス</a:t>
                      </a:r>
                    </a:p>
                  </a:txBody>
                  <a:tcPr/>
                </a:tc>
                <a:tc>
                  <a:txBody>
                    <a:bodyPr/>
                    <a:lstStyle/>
                    <a:p>
                      <a:pPr algn="ctr"/>
                      <a:r>
                        <a:rPr kumimoji="1" lang="en-US" altLang="ja-JP" dirty="0"/>
                        <a:t>2</a:t>
                      </a:r>
                      <a:endParaRPr kumimoji="1" lang="ja-JP" altLang="en-US" dirty="0"/>
                    </a:p>
                  </a:txBody>
                  <a:tcPr/>
                </a:tc>
                <a:tc>
                  <a:txBody>
                    <a:bodyPr/>
                    <a:lstStyle/>
                    <a:p>
                      <a:r>
                        <a:rPr kumimoji="1" lang="ja-JP" altLang="en-US" dirty="0"/>
                        <a:t>教室・講座</a:t>
                      </a:r>
                    </a:p>
                  </a:txBody>
                  <a:tcPr/>
                </a:tc>
                <a:extLst>
                  <a:ext uri="{0D108BD9-81ED-4DB2-BD59-A6C34878D82A}">
                    <a16:rowId xmlns:a16="http://schemas.microsoft.com/office/drawing/2014/main" val="2812865696"/>
                  </a:ext>
                </a:extLst>
              </a:tr>
              <a:tr h="873343">
                <a:tc>
                  <a:txBody>
                    <a:bodyPr/>
                    <a:lstStyle/>
                    <a:p>
                      <a:r>
                        <a:rPr kumimoji="1" lang="ja-JP" altLang="en-US" dirty="0"/>
                        <a:t>教養・娯楽サービス</a:t>
                      </a:r>
                    </a:p>
                  </a:txBody>
                  <a:tcPr/>
                </a:tc>
                <a:tc>
                  <a:txBody>
                    <a:bodyPr/>
                    <a:lstStyle/>
                    <a:p>
                      <a:pPr algn="ctr"/>
                      <a:r>
                        <a:rPr kumimoji="1" lang="en-US" altLang="ja-JP" dirty="0"/>
                        <a:t>5</a:t>
                      </a:r>
                      <a:endParaRPr kumimoji="1" lang="ja-JP" altLang="en-US" dirty="0"/>
                    </a:p>
                  </a:txBody>
                  <a:tcPr/>
                </a:tc>
                <a:tc>
                  <a:txBody>
                    <a:bodyPr/>
                    <a:lstStyle/>
                    <a:p>
                      <a:r>
                        <a:rPr kumimoji="1" lang="ja-JP" altLang="en-US" dirty="0"/>
                        <a:t>娯楽等情報配信サービス・他の教養</a:t>
                      </a:r>
                    </a:p>
                  </a:txBody>
                  <a:tcPr/>
                </a:tc>
                <a:extLst>
                  <a:ext uri="{0D108BD9-81ED-4DB2-BD59-A6C34878D82A}">
                    <a16:rowId xmlns:a16="http://schemas.microsoft.com/office/drawing/2014/main" val="705998004"/>
                  </a:ext>
                </a:extLst>
              </a:tr>
              <a:tr h="485190">
                <a:tc>
                  <a:txBody>
                    <a:bodyPr/>
                    <a:lstStyle/>
                    <a:p>
                      <a:r>
                        <a:rPr kumimoji="1" lang="ja-JP" altLang="en-US" dirty="0"/>
                        <a:t>保健・福祉サービス</a:t>
                      </a:r>
                    </a:p>
                  </a:txBody>
                  <a:tcPr/>
                </a:tc>
                <a:tc>
                  <a:txBody>
                    <a:bodyPr/>
                    <a:lstStyle/>
                    <a:p>
                      <a:pPr algn="ctr"/>
                      <a:r>
                        <a:rPr kumimoji="1" lang="en-US" altLang="ja-JP" dirty="0"/>
                        <a:t>1</a:t>
                      </a:r>
                      <a:endParaRPr kumimoji="1" lang="ja-JP" altLang="en-US" dirty="0"/>
                    </a:p>
                  </a:txBody>
                  <a:tcPr/>
                </a:tc>
                <a:tc>
                  <a:txBody>
                    <a:bodyPr/>
                    <a:lstStyle/>
                    <a:p>
                      <a:r>
                        <a:rPr kumimoji="1" lang="ja-JP" altLang="en-US" dirty="0"/>
                        <a:t>理美容</a:t>
                      </a:r>
                      <a:endParaRPr kumimoji="1" lang="en-US" altLang="ja-JP" dirty="0"/>
                    </a:p>
                  </a:txBody>
                  <a:tcPr/>
                </a:tc>
                <a:extLst>
                  <a:ext uri="{0D108BD9-81ED-4DB2-BD59-A6C34878D82A}">
                    <a16:rowId xmlns:a16="http://schemas.microsoft.com/office/drawing/2014/main" val="2618631157"/>
                  </a:ext>
                </a:extLst>
              </a:tr>
              <a:tr h="485190">
                <a:tc>
                  <a:txBody>
                    <a:bodyPr/>
                    <a:lstStyle/>
                    <a:p>
                      <a:r>
                        <a:rPr kumimoji="1" lang="ja-JP" altLang="en-US" dirty="0"/>
                        <a:t>役務その他</a:t>
                      </a:r>
                    </a:p>
                  </a:txBody>
                  <a:tcPr/>
                </a:tc>
                <a:tc>
                  <a:txBody>
                    <a:bodyPr/>
                    <a:lstStyle/>
                    <a:p>
                      <a:pPr algn="ctr"/>
                      <a:r>
                        <a:rPr kumimoji="1" lang="en-US" altLang="ja-JP" dirty="0"/>
                        <a:t>8</a:t>
                      </a:r>
                      <a:endParaRPr kumimoji="1" lang="ja-JP" altLang="en-US" dirty="0"/>
                    </a:p>
                  </a:txBody>
                  <a:tcPr/>
                </a:tc>
                <a:tc>
                  <a:txBody>
                    <a:bodyPr/>
                    <a:lstStyle/>
                    <a:p>
                      <a:r>
                        <a:rPr kumimoji="1" lang="ja-JP" altLang="en-US" dirty="0"/>
                        <a:t>食事宅配・宗教</a:t>
                      </a:r>
                    </a:p>
                  </a:txBody>
                  <a:tcPr/>
                </a:tc>
                <a:extLst>
                  <a:ext uri="{0D108BD9-81ED-4DB2-BD59-A6C34878D82A}">
                    <a16:rowId xmlns:a16="http://schemas.microsoft.com/office/drawing/2014/main" val="1990167530"/>
                  </a:ext>
                </a:extLst>
              </a:tr>
              <a:tr h="564058">
                <a:tc>
                  <a:txBody>
                    <a:bodyPr/>
                    <a:lstStyle/>
                    <a:p>
                      <a:r>
                        <a:rPr kumimoji="1" lang="ja-JP" altLang="en-US" dirty="0"/>
                        <a:t>他の行政サービス</a:t>
                      </a:r>
                    </a:p>
                  </a:txBody>
                  <a:tcPr/>
                </a:tc>
                <a:tc>
                  <a:txBody>
                    <a:bodyPr/>
                    <a:lstStyle/>
                    <a:p>
                      <a:pPr algn="ctr"/>
                      <a:r>
                        <a:rPr kumimoji="1" lang="en-US" altLang="ja-JP" dirty="0"/>
                        <a:t>1</a:t>
                      </a:r>
                      <a:endParaRPr kumimoji="1" lang="ja-JP" altLang="en-US" dirty="0"/>
                    </a:p>
                  </a:txBody>
                  <a:tcPr/>
                </a:tc>
                <a:tc>
                  <a:txBody>
                    <a:bodyPr/>
                    <a:lstStyle/>
                    <a:p>
                      <a:r>
                        <a:rPr kumimoji="1" lang="ja-JP" altLang="en-US" dirty="0"/>
                        <a:t>内閣府（詐欺メール）</a:t>
                      </a:r>
                    </a:p>
                  </a:txBody>
                  <a:tcPr/>
                </a:tc>
                <a:extLst>
                  <a:ext uri="{0D108BD9-81ED-4DB2-BD59-A6C34878D82A}">
                    <a16:rowId xmlns:a16="http://schemas.microsoft.com/office/drawing/2014/main" val="3467956237"/>
                  </a:ext>
                </a:extLst>
              </a:tr>
              <a:tr h="485190">
                <a:tc>
                  <a:txBody>
                    <a:bodyPr/>
                    <a:lstStyle/>
                    <a:p>
                      <a:r>
                        <a:rPr kumimoji="1" lang="ja-JP" altLang="en-US" dirty="0"/>
                        <a:t>他の相談</a:t>
                      </a:r>
                    </a:p>
                  </a:txBody>
                  <a:tcPr/>
                </a:tc>
                <a:tc>
                  <a:txBody>
                    <a:bodyPr/>
                    <a:lstStyle/>
                    <a:p>
                      <a:pPr algn="ctr"/>
                      <a:r>
                        <a:rPr kumimoji="1" lang="en-US" altLang="ja-JP" dirty="0"/>
                        <a:t>14</a:t>
                      </a:r>
                      <a:endParaRPr kumimoji="1" lang="ja-JP" altLang="en-US" dirty="0"/>
                    </a:p>
                  </a:txBody>
                  <a:tcPr/>
                </a:tc>
                <a:tc>
                  <a:txBody>
                    <a:bodyPr/>
                    <a:lstStyle/>
                    <a:p>
                      <a:r>
                        <a:rPr kumimoji="1" lang="ja-JP" altLang="en-US" dirty="0"/>
                        <a:t>相隣関係・相続・相談その他</a:t>
                      </a:r>
                    </a:p>
                  </a:txBody>
                  <a:tcPr/>
                </a:tc>
                <a:extLst>
                  <a:ext uri="{0D108BD9-81ED-4DB2-BD59-A6C34878D82A}">
                    <a16:rowId xmlns:a16="http://schemas.microsoft.com/office/drawing/2014/main" val="208224018"/>
                  </a:ext>
                </a:extLst>
              </a:tr>
            </a:tbl>
          </a:graphicData>
        </a:graphic>
      </p:graphicFrame>
    </p:spTree>
    <p:extLst>
      <p:ext uri="{BB962C8B-B14F-4D97-AF65-F5344CB8AC3E}">
        <p14:creationId xmlns:p14="http://schemas.microsoft.com/office/powerpoint/2010/main" val="261027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20256" y="554642"/>
            <a:ext cx="4657584" cy="6863644"/>
          </a:xfrm>
        </p:spPr>
        <p:txBody>
          <a:bodyPr>
            <a:normAutofit/>
          </a:bodyPr>
          <a:lstStyle/>
          <a:p>
            <a:r>
              <a:rPr kumimoji="1" lang="ja-JP" altLang="en-US" sz="2000" dirty="0">
                <a:latin typeface="+mj-ea"/>
              </a:rPr>
              <a:t>〇契約・申込の有無</a:t>
            </a:r>
            <a:br>
              <a:rPr kumimoji="1" lang="en-US" altLang="ja-JP" sz="2000" dirty="0">
                <a:latin typeface="+mj-ea"/>
              </a:rPr>
            </a:br>
            <a:r>
              <a:rPr lang="ja-JP" altLang="en-US" sz="2000" dirty="0">
                <a:latin typeface="+mj-ea"/>
              </a:rPr>
              <a:t>　・既に契約・申込した・・・</a:t>
            </a:r>
            <a:r>
              <a:rPr lang="en-US" altLang="ja-JP" sz="2000" dirty="0">
                <a:latin typeface="+mj-ea"/>
              </a:rPr>
              <a:t>66</a:t>
            </a:r>
            <a:br>
              <a:rPr lang="en-US" altLang="ja-JP" sz="2000" dirty="0">
                <a:latin typeface="+mj-ea"/>
              </a:rPr>
            </a:br>
            <a:r>
              <a:rPr lang="ja-JP" altLang="en-US" sz="2000" dirty="0">
                <a:latin typeface="+mj-ea"/>
              </a:rPr>
              <a:t>　・まだ契約・申込していない・・</a:t>
            </a:r>
            <a:r>
              <a:rPr lang="en-US" altLang="ja-JP" sz="2000" dirty="0">
                <a:latin typeface="+mj-ea"/>
              </a:rPr>
              <a:t>15</a:t>
            </a:r>
            <a:br>
              <a:rPr lang="en-US" altLang="ja-JP" sz="2000" dirty="0">
                <a:latin typeface="+mj-ea"/>
              </a:rPr>
            </a:br>
            <a:r>
              <a:rPr lang="ja-JP" altLang="en-US" sz="2000" dirty="0">
                <a:latin typeface="+mj-ea"/>
              </a:rPr>
              <a:t>　・不明・無関係・・・</a:t>
            </a:r>
            <a:r>
              <a:rPr lang="en-US" altLang="ja-JP" sz="2000" dirty="0">
                <a:latin typeface="+mj-ea"/>
              </a:rPr>
              <a:t>38</a:t>
            </a:r>
            <a:br>
              <a:rPr lang="en-US" altLang="ja-JP" sz="2000" dirty="0">
                <a:latin typeface="+mj-ea"/>
              </a:rPr>
            </a:br>
            <a:r>
              <a:rPr lang="ja-JP" altLang="en-US" sz="2000" dirty="0">
                <a:latin typeface="+mj-ea"/>
              </a:rPr>
              <a:t>　</a:t>
            </a:r>
            <a:br>
              <a:rPr lang="en-US" altLang="ja-JP" sz="2000" dirty="0">
                <a:latin typeface="+mj-ea"/>
              </a:rPr>
            </a:br>
            <a:r>
              <a:rPr lang="ja-JP" altLang="en-US" sz="2000" dirty="0">
                <a:latin typeface="+mj-ea"/>
              </a:rPr>
              <a:t>〇契約購入金額</a:t>
            </a:r>
            <a:br>
              <a:rPr lang="en-US" altLang="ja-JP" sz="2000" dirty="0">
                <a:latin typeface="+mj-ea"/>
              </a:rPr>
            </a:br>
            <a:r>
              <a:rPr lang="ja-JP" altLang="en-US" sz="2000" dirty="0">
                <a:latin typeface="+mj-ea"/>
              </a:rPr>
              <a:t>　・～</a:t>
            </a:r>
            <a:r>
              <a:rPr lang="en-US" altLang="ja-JP" sz="2000" dirty="0">
                <a:latin typeface="+mj-ea"/>
              </a:rPr>
              <a:t>1000</a:t>
            </a:r>
            <a:r>
              <a:rPr lang="ja-JP" altLang="en-US" sz="2000" dirty="0">
                <a:latin typeface="+mj-ea"/>
              </a:rPr>
              <a:t>円未満・・・</a:t>
            </a:r>
            <a:r>
              <a:rPr lang="en-US" altLang="ja-JP" sz="2000" dirty="0">
                <a:latin typeface="+mj-ea"/>
              </a:rPr>
              <a:t>4</a:t>
            </a:r>
            <a:br>
              <a:rPr lang="en-US" altLang="ja-JP" sz="2000" dirty="0">
                <a:latin typeface="+mj-ea"/>
              </a:rPr>
            </a:br>
            <a:r>
              <a:rPr lang="ja-JP" altLang="en-US" sz="2000" dirty="0">
                <a:latin typeface="+mj-ea"/>
              </a:rPr>
              <a:t>　・～</a:t>
            </a:r>
            <a:r>
              <a:rPr lang="en-US" altLang="ja-JP" sz="2000" dirty="0">
                <a:latin typeface="+mj-ea"/>
              </a:rPr>
              <a:t>1</a:t>
            </a:r>
            <a:r>
              <a:rPr lang="ja-JP" altLang="en-US" sz="2000" dirty="0">
                <a:latin typeface="+mj-ea"/>
              </a:rPr>
              <a:t>万円未満・・・</a:t>
            </a:r>
            <a:r>
              <a:rPr lang="en-US" altLang="ja-JP" sz="2000" dirty="0">
                <a:latin typeface="+mj-ea"/>
              </a:rPr>
              <a:t>15</a:t>
            </a:r>
            <a:br>
              <a:rPr lang="en-US" altLang="ja-JP" sz="2000" dirty="0">
                <a:latin typeface="+mj-ea"/>
              </a:rPr>
            </a:br>
            <a:r>
              <a:rPr lang="ja-JP" altLang="en-US" sz="2000" dirty="0">
                <a:latin typeface="+mj-ea"/>
              </a:rPr>
              <a:t>　・～</a:t>
            </a:r>
            <a:r>
              <a:rPr lang="en-US" altLang="ja-JP" sz="2000" dirty="0">
                <a:latin typeface="+mj-ea"/>
              </a:rPr>
              <a:t>5</a:t>
            </a:r>
            <a:r>
              <a:rPr lang="ja-JP" altLang="en-US" sz="2000" dirty="0">
                <a:latin typeface="+mj-ea"/>
              </a:rPr>
              <a:t>万円未満・・・</a:t>
            </a:r>
            <a:r>
              <a:rPr lang="en-US" altLang="ja-JP" sz="2000" dirty="0">
                <a:latin typeface="+mj-ea"/>
              </a:rPr>
              <a:t>20</a:t>
            </a:r>
            <a:br>
              <a:rPr lang="en-US" altLang="ja-JP" sz="2000" dirty="0">
                <a:latin typeface="+mj-ea"/>
              </a:rPr>
            </a:br>
            <a:r>
              <a:rPr lang="ja-JP" altLang="en-US" sz="2000" dirty="0">
                <a:latin typeface="+mj-ea"/>
              </a:rPr>
              <a:t>　・～１０万円未満・・</a:t>
            </a:r>
            <a:r>
              <a:rPr lang="en-US" altLang="ja-JP" sz="2000" dirty="0">
                <a:latin typeface="+mj-ea"/>
              </a:rPr>
              <a:t>4</a:t>
            </a:r>
            <a:br>
              <a:rPr lang="en-US" altLang="ja-JP" sz="2000" dirty="0">
                <a:latin typeface="+mj-ea"/>
              </a:rPr>
            </a:br>
            <a:r>
              <a:rPr lang="ja-JP" altLang="en-US" sz="2000" dirty="0">
                <a:latin typeface="+mj-ea"/>
              </a:rPr>
              <a:t>　・～</a:t>
            </a:r>
            <a:r>
              <a:rPr lang="en-US" altLang="ja-JP" sz="2000" dirty="0">
                <a:latin typeface="+mj-ea"/>
              </a:rPr>
              <a:t>50</a:t>
            </a:r>
            <a:r>
              <a:rPr lang="ja-JP" altLang="en-US" sz="2000" dirty="0">
                <a:latin typeface="+mj-ea"/>
              </a:rPr>
              <a:t>万円未満・・・</a:t>
            </a:r>
            <a:r>
              <a:rPr lang="en-US" altLang="ja-JP" sz="2000" dirty="0">
                <a:latin typeface="+mj-ea"/>
              </a:rPr>
              <a:t>5</a:t>
            </a:r>
            <a:br>
              <a:rPr lang="en-US" altLang="ja-JP" sz="2000" dirty="0">
                <a:latin typeface="+mj-ea"/>
              </a:rPr>
            </a:br>
            <a:r>
              <a:rPr lang="ja-JP" altLang="en-US" sz="2000" dirty="0">
                <a:latin typeface="+mj-ea"/>
              </a:rPr>
              <a:t>　・～</a:t>
            </a:r>
            <a:r>
              <a:rPr lang="en-US" altLang="ja-JP" sz="2000" dirty="0">
                <a:latin typeface="+mj-ea"/>
              </a:rPr>
              <a:t>100</a:t>
            </a:r>
            <a:r>
              <a:rPr lang="ja-JP" altLang="en-US" sz="2000" dirty="0">
                <a:latin typeface="+mj-ea"/>
              </a:rPr>
              <a:t>万円未満・・・</a:t>
            </a:r>
            <a:r>
              <a:rPr lang="en-US" altLang="ja-JP" sz="2000" dirty="0">
                <a:latin typeface="+mj-ea"/>
              </a:rPr>
              <a:t>2</a:t>
            </a:r>
            <a:br>
              <a:rPr lang="en-US" altLang="ja-JP" sz="2000" dirty="0">
                <a:latin typeface="+mj-ea"/>
              </a:rPr>
            </a:br>
            <a:r>
              <a:rPr lang="ja-JP" altLang="en-US" sz="2000" dirty="0">
                <a:latin typeface="+mj-ea"/>
              </a:rPr>
              <a:t>　・～</a:t>
            </a:r>
            <a:r>
              <a:rPr lang="en-US" altLang="ja-JP" sz="2000" dirty="0">
                <a:latin typeface="+mj-ea"/>
              </a:rPr>
              <a:t>500</a:t>
            </a:r>
            <a:r>
              <a:rPr lang="ja-JP" altLang="en-US" sz="2000" dirty="0">
                <a:latin typeface="+mj-ea"/>
              </a:rPr>
              <a:t>万円未満・・・</a:t>
            </a:r>
            <a:r>
              <a:rPr lang="en-US" altLang="ja-JP" sz="2000" dirty="0">
                <a:latin typeface="+mj-ea"/>
              </a:rPr>
              <a:t>1</a:t>
            </a:r>
            <a:br>
              <a:rPr lang="en-US" altLang="ja-JP" sz="2000" dirty="0">
                <a:latin typeface="+mj-ea"/>
              </a:rPr>
            </a:br>
            <a:r>
              <a:rPr lang="ja-JP" altLang="en-US" sz="2000" dirty="0">
                <a:latin typeface="+mj-ea"/>
              </a:rPr>
              <a:t>　・</a:t>
            </a:r>
            <a:r>
              <a:rPr lang="en-US" altLang="ja-JP" sz="2000" dirty="0">
                <a:latin typeface="+mj-ea"/>
              </a:rPr>
              <a:t>1</a:t>
            </a:r>
            <a:r>
              <a:rPr lang="ja-JP" altLang="en-US" sz="2000" dirty="0">
                <a:latin typeface="+mj-ea"/>
              </a:rPr>
              <a:t>億円未満・・・</a:t>
            </a:r>
            <a:r>
              <a:rPr lang="en-US" altLang="ja-JP" sz="2000" dirty="0">
                <a:latin typeface="+mj-ea"/>
              </a:rPr>
              <a:t>2</a:t>
            </a:r>
            <a:br>
              <a:rPr lang="en-US" altLang="ja-JP" sz="2000" dirty="0">
                <a:latin typeface="+mj-ea"/>
              </a:rPr>
            </a:br>
            <a:r>
              <a:rPr lang="ja-JP" altLang="en-US" sz="2000" dirty="0">
                <a:latin typeface="+mj-ea"/>
              </a:rPr>
              <a:t>　・</a:t>
            </a:r>
            <a:r>
              <a:rPr lang="en-US" altLang="ja-JP" sz="2000" dirty="0">
                <a:latin typeface="+mj-ea"/>
              </a:rPr>
              <a:t>1</a:t>
            </a:r>
            <a:r>
              <a:rPr lang="ja-JP" altLang="en-US" sz="2000" dirty="0">
                <a:latin typeface="+mj-ea"/>
              </a:rPr>
              <a:t>億円以上・・・</a:t>
            </a:r>
            <a:r>
              <a:rPr lang="en-US" altLang="ja-JP" sz="2000" dirty="0">
                <a:latin typeface="+mj-ea"/>
              </a:rPr>
              <a:t>0</a:t>
            </a:r>
            <a:br>
              <a:rPr lang="en-US" altLang="ja-JP" sz="2000" dirty="0">
                <a:latin typeface="+mj-ea"/>
              </a:rPr>
            </a:br>
            <a:r>
              <a:rPr lang="ja-JP" altLang="en-US" sz="2000" dirty="0"/>
              <a:t>　</a:t>
            </a:r>
            <a:br>
              <a:rPr lang="en-US" altLang="ja-JP" sz="2000" dirty="0"/>
            </a:br>
            <a:endParaRPr kumimoji="1" lang="ja-JP" altLang="en-US" sz="2000" dirty="0"/>
          </a:p>
        </p:txBody>
      </p:sp>
      <p:sp>
        <p:nvSpPr>
          <p:cNvPr id="3" name="テキスト プレースホルダー 2"/>
          <p:cNvSpPr>
            <a:spLocks noGrp="1"/>
          </p:cNvSpPr>
          <p:nvPr>
            <p:ph type="body" sz="half" idx="2"/>
          </p:nvPr>
        </p:nvSpPr>
        <p:spPr>
          <a:xfrm>
            <a:off x="920256" y="7418286"/>
            <a:ext cx="5287284" cy="4064742"/>
          </a:xfrm>
        </p:spPr>
        <p:txBody>
          <a:bodyPr>
            <a:normAutofit/>
          </a:bodyPr>
          <a:lstStyle/>
          <a:p>
            <a:r>
              <a:rPr lang="ja-JP" altLang="en-US" sz="2000" dirty="0">
                <a:solidFill>
                  <a:schemeClr val="tx1"/>
                </a:solidFill>
                <a:latin typeface="+mj-ea"/>
                <a:ea typeface="+mj-ea"/>
              </a:rPr>
              <a:t>〇処理結果</a:t>
            </a:r>
            <a:endParaRPr lang="en-US" altLang="ja-JP" sz="2000" dirty="0">
              <a:solidFill>
                <a:schemeClr val="tx1"/>
              </a:solidFill>
              <a:latin typeface="+mj-ea"/>
              <a:ea typeface="+mj-ea"/>
            </a:endParaRPr>
          </a:p>
          <a:p>
            <a:r>
              <a:rPr kumimoji="1" lang="ja-JP" altLang="en-US" sz="2000" dirty="0">
                <a:solidFill>
                  <a:schemeClr val="tx1"/>
                </a:solidFill>
                <a:latin typeface="+mj-ea"/>
                <a:ea typeface="+mj-ea"/>
              </a:rPr>
              <a:t>　・他機関紹介・・・</a:t>
            </a:r>
            <a:r>
              <a:rPr lang="en-US" altLang="ja-JP" sz="2000" dirty="0">
                <a:solidFill>
                  <a:schemeClr val="tx1"/>
                </a:solidFill>
                <a:latin typeface="+mj-ea"/>
                <a:ea typeface="+mj-ea"/>
              </a:rPr>
              <a:t>7</a:t>
            </a:r>
            <a:endParaRPr kumimoji="1" lang="en-US" altLang="ja-JP" sz="2000" dirty="0">
              <a:solidFill>
                <a:schemeClr val="tx1"/>
              </a:solidFill>
              <a:latin typeface="+mj-ea"/>
              <a:ea typeface="+mj-ea"/>
            </a:endParaRPr>
          </a:p>
          <a:p>
            <a:r>
              <a:rPr lang="ja-JP" altLang="en-US" sz="2000" dirty="0">
                <a:solidFill>
                  <a:schemeClr val="tx1"/>
                </a:solidFill>
                <a:latin typeface="+mj-ea"/>
                <a:ea typeface="+mj-ea"/>
              </a:rPr>
              <a:t>　・助言（自主交渉）・・・</a:t>
            </a:r>
            <a:r>
              <a:rPr lang="en-US" altLang="ja-JP" sz="2000" dirty="0">
                <a:solidFill>
                  <a:schemeClr val="tx1"/>
                </a:solidFill>
                <a:latin typeface="+mj-ea"/>
                <a:ea typeface="+mj-ea"/>
              </a:rPr>
              <a:t>53</a:t>
            </a:r>
          </a:p>
          <a:p>
            <a:r>
              <a:rPr kumimoji="1" lang="ja-JP" altLang="en-US" sz="2000" dirty="0">
                <a:solidFill>
                  <a:schemeClr val="tx1"/>
                </a:solidFill>
                <a:latin typeface="+mj-ea"/>
                <a:ea typeface="+mj-ea"/>
              </a:rPr>
              <a:t>　・その他情報提供・・・</a:t>
            </a:r>
            <a:r>
              <a:rPr lang="en-US" altLang="ja-JP" sz="2000" dirty="0">
                <a:solidFill>
                  <a:schemeClr val="tx1"/>
                </a:solidFill>
                <a:latin typeface="+mj-ea"/>
                <a:ea typeface="+mj-ea"/>
              </a:rPr>
              <a:t>18</a:t>
            </a:r>
            <a:endParaRPr kumimoji="1" lang="en-US" altLang="ja-JP" sz="2000" dirty="0">
              <a:solidFill>
                <a:schemeClr val="tx1"/>
              </a:solidFill>
              <a:latin typeface="+mj-ea"/>
              <a:ea typeface="+mj-ea"/>
            </a:endParaRPr>
          </a:p>
          <a:p>
            <a:r>
              <a:rPr lang="ja-JP" altLang="en-US" sz="2000" dirty="0">
                <a:solidFill>
                  <a:schemeClr val="tx1"/>
                </a:solidFill>
                <a:latin typeface="+mj-ea"/>
                <a:ea typeface="+mj-ea"/>
              </a:rPr>
              <a:t>　・斡旋解決・・・</a:t>
            </a:r>
            <a:r>
              <a:rPr lang="en-US" altLang="ja-JP" sz="2000" dirty="0">
                <a:solidFill>
                  <a:schemeClr val="tx1"/>
                </a:solidFill>
                <a:latin typeface="+mj-ea"/>
                <a:ea typeface="+mj-ea"/>
              </a:rPr>
              <a:t>30</a:t>
            </a:r>
          </a:p>
          <a:p>
            <a:r>
              <a:rPr kumimoji="1" lang="ja-JP" altLang="en-US" sz="2000" dirty="0">
                <a:solidFill>
                  <a:schemeClr val="tx1"/>
                </a:solidFill>
                <a:latin typeface="+mj-ea"/>
                <a:ea typeface="+mj-ea"/>
              </a:rPr>
              <a:t>　・斡旋不調・・・</a:t>
            </a:r>
            <a:r>
              <a:rPr lang="en-US" altLang="ja-JP" sz="2000" dirty="0">
                <a:solidFill>
                  <a:schemeClr val="tx1"/>
                </a:solidFill>
                <a:latin typeface="+mj-ea"/>
                <a:ea typeface="+mj-ea"/>
              </a:rPr>
              <a:t>4</a:t>
            </a:r>
            <a:endParaRPr kumimoji="1" lang="en-US" altLang="ja-JP" sz="2000" dirty="0">
              <a:solidFill>
                <a:schemeClr val="tx1"/>
              </a:solidFill>
              <a:latin typeface="+mj-ea"/>
              <a:ea typeface="+mj-ea"/>
            </a:endParaRPr>
          </a:p>
          <a:p>
            <a:r>
              <a:rPr lang="ja-JP" altLang="en-US" sz="2000" dirty="0">
                <a:solidFill>
                  <a:schemeClr val="tx1"/>
                </a:solidFill>
                <a:latin typeface="+mj-ea"/>
                <a:ea typeface="+mj-ea"/>
              </a:rPr>
              <a:t>　・処理不能・・・</a:t>
            </a:r>
            <a:r>
              <a:rPr lang="en-US" altLang="ja-JP" sz="2000" dirty="0">
                <a:solidFill>
                  <a:schemeClr val="tx1"/>
                </a:solidFill>
                <a:latin typeface="+mj-ea"/>
                <a:ea typeface="+mj-ea"/>
              </a:rPr>
              <a:t>0</a:t>
            </a:r>
          </a:p>
          <a:p>
            <a:r>
              <a:rPr kumimoji="1" lang="ja-JP" altLang="en-US" sz="2000" dirty="0">
                <a:solidFill>
                  <a:schemeClr val="tx1"/>
                </a:solidFill>
                <a:latin typeface="+mj-ea"/>
                <a:ea typeface="+mj-ea"/>
              </a:rPr>
              <a:t>　・処理不用・・・</a:t>
            </a:r>
            <a:r>
              <a:rPr kumimoji="1" lang="en-US" altLang="ja-JP" sz="2000" dirty="0">
                <a:solidFill>
                  <a:schemeClr val="tx1"/>
                </a:solidFill>
                <a:latin typeface="+mj-ea"/>
                <a:ea typeface="+mj-ea"/>
              </a:rPr>
              <a:t>7</a:t>
            </a:r>
            <a:endParaRPr lang="en-US" altLang="ja-JP" sz="2000" dirty="0">
              <a:solidFill>
                <a:schemeClr val="tx1"/>
              </a:solidFill>
              <a:latin typeface="+mj-ea"/>
              <a:ea typeface="+mj-ea"/>
            </a:endParaRPr>
          </a:p>
          <a:p>
            <a:endParaRPr kumimoji="1" lang="ja-JP" altLang="en-US" sz="2000" dirty="0">
              <a:solidFill>
                <a:schemeClr val="tx1"/>
              </a:solidFill>
            </a:endParaRPr>
          </a:p>
        </p:txBody>
      </p:sp>
      <p:graphicFrame>
        <p:nvGraphicFramePr>
          <p:cNvPr id="7" name="グラフ 6"/>
          <p:cNvGraphicFramePr/>
          <p:nvPr>
            <p:extLst>
              <p:ext uri="{D42A27DB-BD31-4B8C-83A1-F6EECF244321}">
                <p14:modId xmlns:p14="http://schemas.microsoft.com/office/powerpoint/2010/main" val="3331697534"/>
              </p:ext>
            </p:extLst>
          </p:nvPr>
        </p:nvGraphicFramePr>
        <p:xfrm>
          <a:off x="5577840" y="7131352"/>
          <a:ext cx="6286341" cy="541866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グラフ 9"/>
          <p:cNvGraphicFramePr/>
          <p:nvPr>
            <p:extLst>
              <p:ext uri="{D42A27DB-BD31-4B8C-83A1-F6EECF244321}">
                <p14:modId xmlns:p14="http://schemas.microsoft.com/office/powerpoint/2010/main" val="3126334950"/>
              </p:ext>
            </p:extLst>
          </p:nvPr>
        </p:nvGraphicFramePr>
        <p:xfrm>
          <a:off x="5426242" y="2099353"/>
          <a:ext cx="6497053" cy="4519650"/>
        </p:xfrm>
        <a:graphic>
          <a:graphicData uri="http://schemas.openxmlformats.org/drawingml/2006/chart">
            <c:chart xmlns:c="http://schemas.openxmlformats.org/drawingml/2006/chart" xmlns:r="http://schemas.openxmlformats.org/officeDocument/2006/relationships" r:id="rId3"/>
          </a:graphicData>
        </a:graphic>
      </p:graphicFrame>
      <p:sp>
        <p:nvSpPr>
          <p:cNvPr id="11" name="右矢印 10"/>
          <p:cNvSpPr/>
          <p:nvPr/>
        </p:nvSpPr>
        <p:spPr>
          <a:xfrm flipV="1">
            <a:off x="4470400" y="3986464"/>
            <a:ext cx="588974" cy="296778"/>
          </a:xfrm>
          <a:prstGeom prst="rightArrow">
            <a:avLst/>
          </a:prstGeom>
          <a:solidFill>
            <a:schemeClr val="bg2"/>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n w="0"/>
              <a:solidFill>
                <a:schemeClr val="tx1"/>
              </a:solidFill>
              <a:effectLst>
                <a:outerShdw blurRad="38100" dist="19050" dir="2700000" algn="tl" rotWithShape="0">
                  <a:schemeClr val="dk1">
                    <a:alpha val="40000"/>
                  </a:schemeClr>
                </a:outerShdw>
              </a:effectLst>
            </a:endParaRPr>
          </a:p>
        </p:txBody>
      </p:sp>
      <p:sp>
        <p:nvSpPr>
          <p:cNvPr id="12" name="右矢印 11"/>
          <p:cNvSpPr/>
          <p:nvPr/>
        </p:nvSpPr>
        <p:spPr>
          <a:xfrm>
            <a:off x="4470400" y="9840686"/>
            <a:ext cx="1465943" cy="377371"/>
          </a:xfrm>
          <a:prstGeom prst="rightArrow">
            <a:avLst/>
          </a:prstGeom>
          <a:solidFill>
            <a:schemeClr val="bg2"/>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858111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21153" y="2090057"/>
            <a:ext cx="9898604" cy="3282043"/>
          </a:xfrm>
        </p:spPr>
        <p:txBody>
          <a:bodyPr>
            <a:normAutofit/>
          </a:bodyPr>
          <a:lstStyle/>
          <a:p>
            <a:br>
              <a:rPr kumimoji="1" lang="en-US" altLang="ja-JP" sz="2700" dirty="0"/>
            </a:br>
            <a:r>
              <a:rPr kumimoji="1" lang="ja-JP" altLang="en-US" sz="2400" dirty="0"/>
              <a:t>定期購入　・「お試し」で購入した美容クリーム</a:t>
            </a:r>
            <a:r>
              <a:rPr lang="ja-JP" altLang="en-US" sz="2400" dirty="0"/>
              <a:t>。</a:t>
            </a:r>
            <a:br>
              <a:rPr lang="en-US" altLang="ja-JP" sz="2400" dirty="0"/>
            </a:br>
            <a:r>
              <a:rPr lang="ja-JP" altLang="en-US" sz="2400" dirty="0"/>
              <a:t>　　　　　　　２回目が届き定期購入だと知った。</a:t>
            </a:r>
            <a:br>
              <a:rPr kumimoji="1" lang="en-US" altLang="ja-JP" sz="2400" dirty="0"/>
            </a:br>
            <a:br>
              <a:rPr lang="en-US" altLang="ja-JP" sz="2400" dirty="0"/>
            </a:br>
            <a:r>
              <a:rPr lang="ja-JP" altLang="en-US" sz="2400" dirty="0"/>
              <a:t>　　　　　・販売店と連絡が取れない。</a:t>
            </a:r>
            <a:br>
              <a:rPr lang="en-US" altLang="ja-JP" sz="2400" dirty="0"/>
            </a:br>
            <a:br>
              <a:rPr lang="en-US" altLang="ja-JP" sz="2400" dirty="0"/>
            </a:br>
            <a:r>
              <a:rPr lang="ja-JP" altLang="en-US" sz="2400" dirty="0"/>
              <a:t>　　　　　・解約を申出るとキャンセル料の請求をされた。</a:t>
            </a:r>
            <a:endParaRPr kumimoji="1" lang="ja-JP" altLang="en-US" sz="2000" dirty="0"/>
          </a:p>
        </p:txBody>
      </p:sp>
      <p:sp>
        <p:nvSpPr>
          <p:cNvPr id="3" name="テキスト プレースホルダー 2"/>
          <p:cNvSpPr>
            <a:spLocks noGrp="1"/>
          </p:cNvSpPr>
          <p:nvPr>
            <p:ph type="body" sz="half" idx="2"/>
          </p:nvPr>
        </p:nvSpPr>
        <p:spPr>
          <a:xfrm>
            <a:off x="1293349" y="1212125"/>
            <a:ext cx="8917723" cy="1028297"/>
          </a:xfrm>
        </p:spPr>
        <p:txBody>
          <a:bodyPr>
            <a:normAutofit/>
          </a:bodyPr>
          <a:lstStyle/>
          <a:p>
            <a:r>
              <a:rPr kumimoji="1" lang="ja-JP" altLang="en-US" sz="2800" dirty="0">
                <a:solidFill>
                  <a:schemeClr val="tx1"/>
                </a:solidFill>
              </a:rPr>
              <a:t>〇令和６年度、相談の多かったトラブル</a:t>
            </a:r>
          </a:p>
        </p:txBody>
      </p:sp>
      <p:sp>
        <p:nvSpPr>
          <p:cNvPr id="5" name="タイトル 1"/>
          <p:cNvSpPr txBox="1">
            <a:spLocks/>
          </p:cNvSpPr>
          <p:nvPr/>
        </p:nvSpPr>
        <p:spPr>
          <a:xfrm>
            <a:off x="1339701" y="6810233"/>
            <a:ext cx="9015761" cy="196527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6400" b="0" kern="1200" cap="none">
                <a:solidFill>
                  <a:schemeClr val="tx1"/>
                </a:solidFill>
                <a:latin typeface="+mj-lt"/>
                <a:ea typeface="+mj-ea"/>
                <a:cs typeface="+mj-cs"/>
              </a:defRPr>
            </a:lvl1pPr>
          </a:lstStyle>
          <a:p>
            <a:r>
              <a:rPr lang="ja-JP" altLang="en-US" sz="2400" dirty="0"/>
              <a:t>通信販売　・３１日間無料で動画配信サブスクリプションを利</a:t>
            </a:r>
            <a:endParaRPr lang="en-US" altLang="ja-JP" sz="2400" dirty="0"/>
          </a:p>
          <a:p>
            <a:r>
              <a:rPr lang="ja-JP" altLang="en-US" sz="2400" dirty="0"/>
              <a:t>　　　　　　用し解約したが課金された。</a:t>
            </a:r>
            <a:endParaRPr lang="en-US" altLang="ja-JP" sz="2400" dirty="0"/>
          </a:p>
          <a:p>
            <a:endParaRPr lang="en-US" altLang="ja-JP" sz="2400" dirty="0"/>
          </a:p>
          <a:p>
            <a:r>
              <a:rPr lang="ja-JP" altLang="en-US" sz="2400" dirty="0"/>
              <a:t>　　　　　・ネットの広告をきっかけに通常より安価な商品</a:t>
            </a:r>
            <a:endParaRPr lang="en-US" altLang="ja-JP" sz="2400" dirty="0"/>
          </a:p>
          <a:p>
            <a:r>
              <a:rPr lang="ja-JP" altLang="en-US" sz="2400" dirty="0"/>
              <a:t>　　　　　　を購入した。届いたものは不良品だったので返品</a:t>
            </a:r>
            <a:endParaRPr lang="en-US" altLang="ja-JP" sz="2400" dirty="0"/>
          </a:p>
          <a:p>
            <a:r>
              <a:rPr lang="ja-JP" altLang="en-US" sz="2400" dirty="0"/>
              <a:t>　　　　　　したいが販売店と連絡がとれない。</a:t>
            </a:r>
            <a:endParaRPr lang="en-US" altLang="ja-JP" sz="2400" dirty="0"/>
          </a:p>
          <a:p>
            <a:endParaRPr lang="en-US" altLang="ja-JP" sz="2400" dirty="0"/>
          </a:p>
          <a:p>
            <a:r>
              <a:rPr lang="ja-JP" altLang="en-US" sz="2400" dirty="0"/>
              <a:t>　　　　　・スマホ買取業者に査定の為に本体を送った。査定</a:t>
            </a:r>
            <a:endParaRPr lang="en-US" altLang="ja-JP" sz="2400" dirty="0"/>
          </a:p>
          <a:p>
            <a:r>
              <a:rPr lang="ja-JP" altLang="en-US" sz="2400" dirty="0"/>
              <a:t>　　　　　　額が悪かったのでキャンセルしたら連絡が取れな</a:t>
            </a:r>
            <a:endParaRPr lang="en-US" altLang="ja-JP" sz="2400" dirty="0"/>
          </a:p>
          <a:p>
            <a:r>
              <a:rPr lang="ja-JP" altLang="en-US" sz="2400" dirty="0"/>
              <a:t>　　　　　　くなった。</a:t>
            </a:r>
            <a:endParaRPr lang="en-US" altLang="ja-JP" sz="2400" dirty="0"/>
          </a:p>
        </p:txBody>
      </p:sp>
      <p:sp>
        <p:nvSpPr>
          <p:cNvPr id="6" name="タイトル 1"/>
          <p:cNvSpPr txBox="1">
            <a:spLocks/>
          </p:cNvSpPr>
          <p:nvPr/>
        </p:nvSpPr>
        <p:spPr>
          <a:xfrm>
            <a:off x="1293349" y="9992689"/>
            <a:ext cx="9467180" cy="402288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6400" b="0" kern="1200" cap="none">
                <a:solidFill>
                  <a:schemeClr val="tx1"/>
                </a:solidFill>
                <a:latin typeface="+mj-lt"/>
                <a:ea typeface="+mj-ea"/>
                <a:cs typeface="+mj-cs"/>
              </a:defRPr>
            </a:lvl1pPr>
          </a:lstStyle>
          <a:p>
            <a:r>
              <a:rPr lang="ja-JP" altLang="en-US" sz="2400" dirty="0"/>
              <a:t>不審な請求　</a:t>
            </a:r>
            <a:endParaRPr lang="en-US" altLang="ja-JP" sz="2400" dirty="0"/>
          </a:p>
          <a:p>
            <a:r>
              <a:rPr lang="ja-JP" altLang="en-US" sz="2400" dirty="0"/>
              <a:t>　　　　　・カード会社から利用した覚えのない請求</a:t>
            </a:r>
            <a:endParaRPr lang="en-US" altLang="ja-JP" sz="2400" dirty="0"/>
          </a:p>
          <a:p>
            <a:r>
              <a:rPr lang="ja-JP" altLang="en-US" sz="2400" dirty="0"/>
              <a:t>　　　　　　が来た</a:t>
            </a:r>
            <a:endParaRPr lang="en-US" altLang="ja-JP" sz="2400" dirty="0"/>
          </a:p>
          <a:p>
            <a:endParaRPr lang="en-US" altLang="ja-JP" sz="2400" dirty="0"/>
          </a:p>
          <a:p>
            <a:r>
              <a:rPr lang="ja-JP" altLang="en-US" sz="2400" dirty="0"/>
              <a:t>　　　　　・去年亡くなった主人宛てに１３７５円の請求が</a:t>
            </a:r>
            <a:endParaRPr lang="en-US" altLang="ja-JP" sz="2400" dirty="0"/>
          </a:p>
          <a:p>
            <a:r>
              <a:rPr lang="ja-JP" altLang="en-US" sz="2400"/>
              <a:t>　　　　　　届いた。ハガキの連絡先に電話するもでない。</a:t>
            </a:r>
            <a:endParaRPr lang="ja-JP" altLang="en-US" sz="2800" dirty="0"/>
          </a:p>
        </p:txBody>
      </p:sp>
    </p:spTree>
    <p:extLst>
      <p:ext uri="{BB962C8B-B14F-4D97-AF65-F5344CB8AC3E}">
        <p14:creationId xmlns:p14="http://schemas.microsoft.com/office/powerpoint/2010/main" val="1155619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5188" y="885823"/>
            <a:ext cx="10049159" cy="942977"/>
          </a:xfrm>
        </p:spPr>
        <p:txBody>
          <a:bodyPr>
            <a:normAutofit/>
          </a:bodyPr>
          <a:lstStyle/>
          <a:p>
            <a:r>
              <a:rPr kumimoji="1" lang="ja-JP" altLang="en-US" sz="2000" dirty="0"/>
              <a:t>広報あがの消費生活啓発掲載内容（令和６年４月号～令和７年３月号まで）</a:t>
            </a:r>
          </a:p>
        </p:txBody>
      </p:sp>
      <p:graphicFrame>
        <p:nvGraphicFramePr>
          <p:cNvPr id="5" name="表 4"/>
          <p:cNvGraphicFramePr>
            <a:graphicFrameLocks noGrp="1"/>
          </p:cNvGraphicFramePr>
          <p:nvPr>
            <p:extLst>
              <p:ext uri="{D42A27DB-BD31-4B8C-83A1-F6EECF244321}">
                <p14:modId xmlns:p14="http://schemas.microsoft.com/office/powerpoint/2010/main" val="1549011738"/>
              </p:ext>
            </p:extLst>
          </p:nvPr>
        </p:nvGraphicFramePr>
        <p:xfrm>
          <a:off x="1215189" y="2213113"/>
          <a:ext cx="10049159" cy="12457040"/>
        </p:xfrm>
        <a:graphic>
          <a:graphicData uri="http://schemas.openxmlformats.org/drawingml/2006/table">
            <a:tbl>
              <a:tblPr firstRow="1" bandRow="1">
                <a:tableStyleId>{5C22544A-7EE6-4342-B048-85BDC9FD1C3A}</a:tableStyleId>
              </a:tblPr>
              <a:tblGrid>
                <a:gridCol w="2421146">
                  <a:extLst>
                    <a:ext uri="{9D8B030D-6E8A-4147-A177-3AD203B41FA5}">
                      <a16:colId xmlns:a16="http://schemas.microsoft.com/office/drawing/2014/main" val="3208435861"/>
                    </a:ext>
                  </a:extLst>
                </a:gridCol>
                <a:gridCol w="7628013">
                  <a:extLst>
                    <a:ext uri="{9D8B030D-6E8A-4147-A177-3AD203B41FA5}">
                      <a16:colId xmlns:a16="http://schemas.microsoft.com/office/drawing/2014/main" val="3995803293"/>
                    </a:ext>
                  </a:extLst>
                </a:gridCol>
              </a:tblGrid>
              <a:tr h="947079">
                <a:tc>
                  <a:txBody>
                    <a:bodyPr/>
                    <a:lstStyle/>
                    <a:p>
                      <a:pPr algn="ctr"/>
                      <a:r>
                        <a:rPr kumimoji="1" lang="ja-JP" altLang="en-US" sz="2400" dirty="0"/>
                        <a:t>掲載月</a:t>
                      </a:r>
                    </a:p>
                  </a:txBody>
                  <a:tcPr/>
                </a:tc>
                <a:tc>
                  <a:txBody>
                    <a:bodyPr/>
                    <a:lstStyle/>
                    <a:p>
                      <a:pPr algn="l"/>
                      <a:r>
                        <a:rPr kumimoji="1" lang="ja-JP" altLang="en-US" sz="2800"/>
                        <a:t>　　　　　　　テーマ</a:t>
                      </a:r>
                      <a:endParaRPr kumimoji="1" lang="ja-JP" altLang="en-US" dirty="0"/>
                    </a:p>
                  </a:txBody>
                  <a:tcPr/>
                </a:tc>
                <a:extLst>
                  <a:ext uri="{0D108BD9-81ED-4DB2-BD59-A6C34878D82A}">
                    <a16:rowId xmlns:a16="http://schemas.microsoft.com/office/drawing/2014/main" val="2139854915"/>
                  </a:ext>
                </a:extLst>
              </a:tr>
              <a:tr h="1000054">
                <a:tc>
                  <a:txBody>
                    <a:bodyPr/>
                    <a:lstStyle/>
                    <a:p>
                      <a:pPr algn="l"/>
                      <a:r>
                        <a:rPr kumimoji="1" lang="ja-JP" altLang="en-US" dirty="0"/>
                        <a:t>４月</a:t>
                      </a:r>
                      <a:r>
                        <a:rPr kumimoji="1" lang="en-US" altLang="ja-JP" dirty="0"/>
                        <a:t>1</a:t>
                      </a:r>
                      <a:r>
                        <a:rPr kumimoji="1" lang="ja-JP" altLang="en-US" dirty="0"/>
                        <a:t>日号</a:t>
                      </a:r>
                    </a:p>
                  </a:txBody>
                  <a:tcPr/>
                </a:tc>
                <a:tc>
                  <a:txBody>
                    <a:bodyPr/>
                    <a:lstStyle/>
                    <a:p>
                      <a:pPr algn="l"/>
                      <a:r>
                        <a:rPr kumimoji="1" lang="ja-JP" altLang="en-US" dirty="0"/>
                        <a:t>給湯器の点検にご注意ください</a:t>
                      </a:r>
                      <a:endParaRPr kumimoji="1" lang="en-US" altLang="ja-JP" dirty="0"/>
                    </a:p>
                    <a:p>
                      <a:pPr algn="l"/>
                      <a:endParaRPr kumimoji="1" lang="ja-JP" altLang="en-US" dirty="0"/>
                    </a:p>
                  </a:txBody>
                  <a:tcPr/>
                </a:tc>
                <a:extLst>
                  <a:ext uri="{0D108BD9-81ED-4DB2-BD59-A6C34878D82A}">
                    <a16:rowId xmlns:a16="http://schemas.microsoft.com/office/drawing/2014/main" val="4180667832"/>
                  </a:ext>
                </a:extLst>
              </a:tr>
              <a:tr h="947079">
                <a:tc>
                  <a:txBody>
                    <a:bodyPr/>
                    <a:lstStyle/>
                    <a:p>
                      <a:pPr algn="l"/>
                      <a:r>
                        <a:rPr kumimoji="1" lang="ja-JP" altLang="en-US" dirty="0"/>
                        <a:t>５月１日号</a:t>
                      </a:r>
                      <a:endParaRPr kumimoji="1" lang="en-US" altLang="ja-JP" dirty="0"/>
                    </a:p>
                  </a:txBody>
                  <a:tcPr/>
                </a:tc>
                <a:tc>
                  <a:txBody>
                    <a:bodyPr/>
                    <a:lstStyle/>
                    <a:p>
                      <a:pPr algn="l"/>
                      <a:r>
                        <a:rPr kumimoji="1" lang="ja-JP" altLang="en-US" dirty="0"/>
                        <a:t>その購入、定期購入になっていませんか</a:t>
                      </a:r>
                      <a:endParaRPr kumimoji="1" lang="en-US" altLang="ja-JP" dirty="0"/>
                    </a:p>
                  </a:txBody>
                  <a:tcPr/>
                </a:tc>
                <a:extLst>
                  <a:ext uri="{0D108BD9-81ED-4DB2-BD59-A6C34878D82A}">
                    <a16:rowId xmlns:a16="http://schemas.microsoft.com/office/drawing/2014/main" val="2257795102"/>
                  </a:ext>
                </a:extLst>
              </a:tr>
              <a:tr h="1010441">
                <a:tc>
                  <a:txBody>
                    <a:bodyPr/>
                    <a:lstStyle/>
                    <a:p>
                      <a:pPr algn="l"/>
                      <a:r>
                        <a:rPr kumimoji="1" lang="ja-JP" altLang="en-US" dirty="0"/>
                        <a:t>６月１日号</a:t>
                      </a:r>
                      <a:endParaRPr kumimoji="1" lang="en-US" altLang="ja-JP" dirty="0"/>
                    </a:p>
                    <a:p>
                      <a:pPr algn="l"/>
                      <a:endParaRPr kumimoji="1" lang="ja-JP" altLang="en-US" dirty="0"/>
                    </a:p>
                  </a:txBody>
                  <a:tcPr/>
                </a:tc>
                <a:tc>
                  <a:txBody>
                    <a:bodyPr/>
                    <a:lstStyle/>
                    <a:p>
                      <a:pPr algn="l"/>
                      <a:r>
                        <a:rPr kumimoji="1" lang="ja-JP" altLang="en-US" dirty="0"/>
                        <a:t>スポーツジム等の契約トラブル</a:t>
                      </a:r>
                    </a:p>
                  </a:txBody>
                  <a:tcPr/>
                </a:tc>
                <a:extLst>
                  <a:ext uri="{0D108BD9-81ED-4DB2-BD59-A6C34878D82A}">
                    <a16:rowId xmlns:a16="http://schemas.microsoft.com/office/drawing/2014/main" val="2086117746"/>
                  </a:ext>
                </a:extLst>
              </a:tr>
              <a:tr h="947079">
                <a:tc>
                  <a:txBody>
                    <a:bodyPr/>
                    <a:lstStyle/>
                    <a:p>
                      <a:pPr algn="l"/>
                      <a:r>
                        <a:rPr kumimoji="1" lang="ja-JP" altLang="en-US" dirty="0"/>
                        <a:t>７月１日号</a:t>
                      </a:r>
                    </a:p>
                  </a:txBody>
                  <a:tcPr/>
                </a:tc>
                <a:tc>
                  <a:txBody>
                    <a:bodyPr/>
                    <a:lstStyle/>
                    <a:p>
                      <a:pPr algn="l"/>
                      <a:r>
                        <a:rPr kumimoji="1" lang="en-US" altLang="ja-JP" dirty="0"/>
                        <a:t>SMS</a:t>
                      </a:r>
                      <a:r>
                        <a:rPr kumimoji="1" lang="ja-JP" altLang="en-US" dirty="0"/>
                        <a:t>やメールでのフィッシング詐欺に注意</a:t>
                      </a:r>
                    </a:p>
                  </a:txBody>
                  <a:tcPr/>
                </a:tc>
                <a:extLst>
                  <a:ext uri="{0D108BD9-81ED-4DB2-BD59-A6C34878D82A}">
                    <a16:rowId xmlns:a16="http://schemas.microsoft.com/office/drawing/2014/main" val="2803982418"/>
                  </a:ext>
                </a:extLst>
              </a:tr>
              <a:tr h="954248">
                <a:tc>
                  <a:txBody>
                    <a:bodyPr/>
                    <a:lstStyle/>
                    <a:p>
                      <a:pPr algn="l"/>
                      <a:r>
                        <a:rPr kumimoji="1" lang="ja-JP" altLang="en-US" dirty="0"/>
                        <a:t>８月１日号</a:t>
                      </a:r>
                    </a:p>
                  </a:txBody>
                  <a:tcPr/>
                </a:tc>
                <a:tc>
                  <a:txBody>
                    <a:bodyPr/>
                    <a:lstStyle/>
                    <a:p>
                      <a:pPr algn="l"/>
                      <a:r>
                        <a:rPr kumimoji="1" lang="ja-JP" altLang="en-US" dirty="0"/>
                        <a:t>帰省したら実家でトラブルが起きていないか確認を！高齢者に多い消費者トラブル</a:t>
                      </a:r>
                    </a:p>
                  </a:txBody>
                  <a:tcPr/>
                </a:tc>
                <a:extLst>
                  <a:ext uri="{0D108BD9-81ED-4DB2-BD59-A6C34878D82A}">
                    <a16:rowId xmlns:a16="http://schemas.microsoft.com/office/drawing/2014/main" val="1618105135"/>
                  </a:ext>
                </a:extLst>
              </a:tr>
              <a:tr h="954248">
                <a:tc>
                  <a:txBody>
                    <a:bodyPr/>
                    <a:lstStyle/>
                    <a:p>
                      <a:pPr algn="l"/>
                      <a:r>
                        <a:rPr kumimoji="1" lang="ja-JP" altLang="en-US" dirty="0"/>
                        <a:t>９月１日号</a:t>
                      </a:r>
                    </a:p>
                  </a:txBody>
                  <a:tcPr/>
                </a:tc>
                <a:tc>
                  <a:txBody>
                    <a:bodyPr/>
                    <a:lstStyle/>
                    <a:p>
                      <a:pPr algn="l"/>
                      <a:r>
                        <a:rPr kumimoji="1" lang="ja-JP" altLang="en-US" dirty="0"/>
                        <a:t>大手通信関連会社の名称をかたり架空の利用料金請求を行う事業者に注意！！</a:t>
                      </a:r>
                    </a:p>
                  </a:txBody>
                  <a:tcPr/>
                </a:tc>
                <a:extLst>
                  <a:ext uri="{0D108BD9-81ED-4DB2-BD59-A6C34878D82A}">
                    <a16:rowId xmlns:a16="http://schemas.microsoft.com/office/drawing/2014/main" val="3485509681"/>
                  </a:ext>
                </a:extLst>
              </a:tr>
              <a:tr h="947079">
                <a:tc>
                  <a:txBody>
                    <a:bodyPr/>
                    <a:lstStyle/>
                    <a:p>
                      <a:pPr algn="l"/>
                      <a:r>
                        <a:rPr kumimoji="1" lang="ja-JP" altLang="en-US" dirty="0"/>
                        <a:t>１０月１日号</a:t>
                      </a:r>
                    </a:p>
                  </a:txBody>
                  <a:tcPr/>
                </a:tc>
                <a:tc>
                  <a:txBody>
                    <a:bodyPr/>
                    <a:lstStyle/>
                    <a:p>
                      <a:pPr algn="l"/>
                      <a:r>
                        <a:rPr kumimoji="1" lang="ja-JP" altLang="en-US" dirty="0"/>
                        <a:t>なりすましメールに騙されない</a:t>
                      </a:r>
                    </a:p>
                  </a:txBody>
                  <a:tcPr/>
                </a:tc>
                <a:extLst>
                  <a:ext uri="{0D108BD9-81ED-4DB2-BD59-A6C34878D82A}">
                    <a16:rowId xmlns:a16="http://schemas.microsoft.com/office/drawing/2014/main" val="2325044655"/>
                  </a:ext>
                </a:extLst>
              </a:tr>
              <a:tr h="954248">
                <a:tc>
                  <a:txBody>
                    <a:bodyPr/>
                    <a:lstStyle/>
                    <a:p>
                      <a:pPr algn="l"/>
                      <a:r>
                        <a:rPr kumimoji="1" lang="ja-JP" altLang="en-US" dirty="0"/>
                        <a:t>１１月１日号</a:t>
                      </a:r>
                      <a:endParaRPr kumimoji="1" lang="en-US" altLang="ja-JP" dirty="0"/>
                    </a:p>
                    <a:p>
                      <a:pPr algn="l"/>
                      <a:endParaRPr kumimoji="1" lang="ja-JP" altLang="en-US" dirty="0"/>
                    </a:p>
                  </a:txBody>
                  <a:tcPr/>
                </a:tc>
                <a:tc>
                  <a:txBody>
                    <a:bodyPr/>
                    <a:lstStyle/>
                    <a:p>
                      <a:pPr algn="l"/>
                      <a:r>
                        <a:rPr kumimoji="1" lang="ja-JP" altLang="en-US" dirty="0"/>
                        <a:t>催眠商法（</a:t>
                      </a:r>
                      <a:r>
                        <a:rPr kumimoji="1" lang="en-US" altLang="ja-JP" dirty="0"/>
                        <a:t>SF</a:t>
                      </a:r>
                      <a:r>
                        <a:rPr kumimoji="1" lang="ja-JP" altLang="en-US" dirty="0"/>
                        <a:t>商法）に注意</a:t>
                      </a:r>
                    </a:p>
                  </a:txBody>
                  <a:tcPr/>
                </a:tc>
                <a:extLst>
                  <a:ext uri="{0D108BD9-81ED-4DB2-BD59-A6C34878D82A}">
                    <a16:rowId xmlns:a16="http://schemas.microsoft.com/office/drawing/2014/main" val="3988992292"/>
                  </a:ext>
                </a:extLst>
              </a:tr>
              <a:tr h="947079">
                <a:tc>
                  <a:txBody>
                    <a:bodyPr/>
                    <a:lstStyle/>
                    <a:p>
                      <a:pPr algn="l"/>
                      <a:r>
                        <a:rPr kumimoji="1" lang="ja-JP" altLang="en-US" dirty="0"/>
                        <a:t>１２月１日号</a:t>
                      </a:r>
                    </a:p>
                  </a:txBody>
                  <a:tcPr/>
                </a:tc>
                <a:tc>
                  <a:txBody>
                    <a:bodyPr/>
                    <a:lstStyle/>
                    <a:p>
                      <a:pPr algn="l"/>
                      <a:r>
                        <a:rPr kumimoji="1" lang="ja-JP" altLang="en-US" dirty="0"/>
                        <a:t>その購入、定期購入になっていませんか</a:t>
                      </a:r>
                    </a:p>
                  </a:txBody>
                  <a:tcPr/>
                </a:tc>
                <a:extLst>
                  <a:ext uri="{0D108BD9-81ED-4DB2-BD59-A6C34878D82A}">
                    <a16:rowId xmlns:a16="http://schemas.microsoft.com/office/drawing/2014/main" val="620046031"/>
                  </a:ext>
                </a:extLst>
              </a:tr>
              <a:tr h="947079">
                <a:tc>
                  <a:txBody>
                    <a:bodyPr/>
                    <a:lstStyle/>
                    <a:p>
                      <a:pPr algn="l"/>
                      <a:r>
                        <a:rPr kumimoji="1" lang="ja-JP" altLang="en-US" dirty="0"/>
                        <a:t>１月１日号</a:t>
                      </a:r>
                    </a:p>
                  </a:txBody>
                  <a:tcPr/>
                </a:tc>
                <a:tc>
                  <a:txBody>
                    <a:bodyPr/>
                    <a:lstStyle/>
                    <a:p>
                      <a:pPr algn="l"/>
                      <a:r>
                        <a:rPr kumimoji="1" lang="ja-JP" altLang="en-US" dirty="0"/>
                        <a:t>暗号資産のもうけ話に注意</a:t>
                      </a:r>
                    </a:p>
                  </a:txBody>
                  <a:tcPr/>
                </a:tc>
                <a:extLst>
                  <a:ext uri="{0D108BD9-81ED-4DB2-BD59-A6C34878D82A}">
                    <a16:rowId xmlns:a16="http://schemas.microsoft.com/office/drawing/2014/main" val="3858697500"/>
                  </a:ext>
                </a:extLst>
              </a:tr>
              <a:tr h="947079">
                <a:tc>
                  <a:txBody>
                    <a:bodyPr/>
                    <a:lstStyle/>
                    <a:p>
                      <a:pPr algn="l"/>
                      <a:r>
                        <a:rPr kumimoji="1" lang="ja-JP" altLang="en-US" dirty="0"/>
                        <a:t>２月１日号</a:t>
                      </a:r>
                    </a:p>
                  </a:txBody>
                  <a:tcPr/>
                </a:tc>
                <a:tc>
                  <a:txBody>
                    <a:bodyPr/>
                    <a:lstStyle/>
                    <a:p>
                      <a:pPr algn="l"/>
                      <a:r>
                        <a:rPr kumimoji="1" lang="ja-JP" altLang="en-US" dirty="0"/>
                        <a:t>残りわずか？焦って購入しないように注意</a:t>
                      </a:r>
                    </a:p>
                  </a:txBody>
                  <a:tcPr/>
                </a:tc>
                <a:extLst>
                  <a:ext uri="{0D108BD9-81ED-4DB2-BD59-A6C34878D82A}">
                    <a16:rowId xmlns:a16="http://schemas.microsoft.com/office/drawing/2014/main" val="3017672549"/>
                  </a:ext>
                </a:extLst>
              </a:tr>
              <a:tr h="954248">
                <a:tc>
                  <a:txBody>
                    <a:bodyPr/>
                    <a:lstStyle/>
                    <a:p>
                      <a:pPr algn="l"/>
                      <a:r>
                        <a:rPr kumimoji="1" lang="ja-JP" altLang="en-US" dirty="0"/>
                        <a:t>３月１日号</a:t>
                      </a:r>
                    </a:p>
                  </a:txBody>
                  <a:tcPr/>
                </a:tc>
                <a:tc>
                  <a:txBody>
                    <a:bodyPr/>
                    <a:lstStyle/>
                    <a:p>
                      <a:pPr algn="l"/>
                      <a:r>
                        <a:rPr kumimoji="1" lang="ja-JP" altLang="en-US" dirty="0"/>
                        <a:t>中古自動車の売却トラブルに注意</a:t>
                      </a:r>
                      <a:endParaRPr kumimoji="1" lang="en-US" altLang="ja-JP" dirty="0"/>
                    </a:p>
                    <a:p>
                      <a:pPr algn="l"/>
                      <a:endParaRPr kumimoji="1" lang="ja-JP" altLang="en-US" dirty="0"/>
                    </a:p>
                  </a:txBody>
                  <a:tcPr/>
                </a:tc>
                <a:extLst>
                  <a:ext uri="{0D108BD9-81ED-4DB2-BD59-A6C34878D82A}">
                    <a16:rowId xmlns:a16="http://schemas.microsoft.com/office/drawing/2014/main" val="2138932117"/>
                  </a:ext>
                </a:extLst>
              </a:tr>
            </a:tbl>
          </a:graphicData>
        </a:graphic>
      </p:graphicFrame>
    </p:spTree>
    <p:extLst>
      <p:ext uri="{BB962C8B-B14F-4D97-AF65-F5344CB8AC3E}">
        <p14:creationId xmlns:p14="http://schemas.microsoft.com/office/powerpoint/2010/main" val="3395146794"/>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3097</TotalTime>
  <Words>2244</Words>
  <Application>Microsoft Office PowerPoint</Application>
  <PresentationFormat>ユーザー設定</PresentationFormat>
  <Paragraphs>182</Paragraphs>
  <Slides>9</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HG丸ｺﾞｼｯｸM-PRO</vt:lpstr>
      <vt:lpstr>ＭＳ 明朝</vt:lpstr>
      <vt:lpstr>游ゴシック</vt:lpstr>
      <vt:lpstr>Arial</vt:lpstr>
      <vt:lpstr>Consolas</vt:lpstr>
      <vt:lpstr>Verdana</vt:lpstr>
      <vt:lpstr>Office Theme</vt:lpstr>
      <vt:lpstr>令和６年度 消費生活相談の概要</vt:lpstr>
      <vt:lpstr>《目次》</vt:lpstr>
      <vt:lpstr>１　阿賀野市消費生活相談窓口の概要 </vt:lpstr>
      <vt:lpstr>２　消費生活相談事業     　2-1　消費生活相談の受付状況  　 　〇相談件数 　　・　苦情・・・・・109件 　　・　問い合わせ・・10件   　〇相談者の性別 　　・　男性・・・57人 　　・　女性・・・62人   　〇相談方法 　　・来訪・・・42件 　　・電話・・・7６件 　　・文書・・・1件   　〇相談者年齢 　　・　１０歳代・・・1 　　・　２０歳代・・・7 　　・　３０歳代・・・8 　　・　４０歳代・・・8 　　・　５０歳代・・・17 　　・　６０歳代・・・18 　　・　７０歳代・・・17 　　・　８０歳代・・・6 　　・　９０歳代・・・1 　　・　無回答・・・・61   　〇契約者年齢 　　・　１０歳代・・・2 　　・　２０歳代・・・7 　　・　３０歳代・・・3 　　・　４０歳代・・・5 　　・　５０歳代・・・13 　　・　６０歳代・・・11 　　・　７０歳代・・・12 　　・　８０歳代・・・4 　　・　９０歳代・・・1 　　・　無回答・・・・61  　</vt:lpstr>
      <vt:lpstr>〇販売購入形態 　 　</vt:lpstr>
      <vt:lpstr>〇商品別分類　</vt:lpstr>
      <vt:lpstr>〇契約・申込の有無 　・既に契約・申込した・・・66 　・まだ契約・申込していない・・15 　・不明・無関係・・・38 　 〇契約購入金額 　・～1000円未満・・・4 　・～1万円未満・・・15 　・～5万円未満・・・20 　・～１０万円未満・・4 　・～50万円未満・・・5 　・～100万円未満・・・2 　・～500万円未満・・・1 　・1億円未満・・・2 　・1億円以上・・・0 　 </vt:lpstr>
      <vt:lpstr> 定期購入　・「お試し」で購入した美容クリーム。 　　　　　　　２回目が届き定期購入だと知った。  　　　　　・販売店と連絡が取れない。  　　　　　・解約を申出るとキャンセル料の請求をされた。</vt:lpstr>
      <vt:lpstr>広報あがの消費生活啓発掲載内容（令和６年４月号～令和７年３月号まで）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令和５年度 消費生活相談の概要</dc:title>
  <dc:creator>ka-hoshida</dc:creator>
  <cp:lastModifiedBy>mail　shimin</cp:lastModifiedBy>
  <cp:revision>148</cp:revision>
  <cp:lastPrinted>2025-07-29T05:00:46Z</cp:lastPrinted>
  <dcterms:created xsi:type="dcterms:W3CDTF">2024-08-28T00:11:23Z</dcterms:created>
  <dcterms:modified xsi:type="dcterms:W3CDTF">2025-08-01T01:11:22Z</dcterms:modified>
</cp:coreProperties>
</file>